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ammersmith One" charset="1" panose="02010703030501060504"/>
      <p:regular r:id="rId20"/>
    </p:embeddedFont>
    <p:embeddedFont>
      <p:font typeface="Cocomat Pro Bold" charset="1" panose="00000700000000000000"/>
      <p:regular r:id="rId21"/>
    </p:embeddedFont>
    <p:embeddedFont>
      <p:font typeface="Cocomat Pro" charset="1" panose="00000500000000000000"/>
      <p:regular r:id="rId22"/>
    </p:embeddedFont>
    <p:embeddedFont>
      <p:font typeface="League Spartan" charset="1" panose="00000800000000000000"/>
      <p:regular r:id="rId23"/>
    </p:embeddedFont>
    <p:embeddedFont>
      <p:font typeface="Balsamiq Sans" charset="1" panose="02000603000000000000"/>
      <p:regular r:id="rId24"/>
    </p:embeddedFont>
    <p:embeddedFont>
      <p:font typeface="Solomon Sans Bold" charset="1" panose="020000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https://master-invoice.onrender.com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jpeg" Type="http://schemas.openxmlformats.org/officeDocument/2006/relationships/image"/><Relationship Id="rId11" Target="../media/image50.jpeg" Type="http://schemas.openxmlformats.org/officeDocument/2006/relationships/image"/><Relationship Id="rId12" Target="../media/image51.jpeg" Type="http://schemas.openxmlformats.org/officeDocument/2006/relationships/image"/><Relationship Id="rId13" Target="../media/image52.jpeg" Type="http://schemas.openxmlformats.org/officeDocument/2006/relationships/image"/><Relationship Id="rId14" Target="../media/image53.pn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44.png" Type="http://schemas.openxmlformats.org/officeDocument/2006/relationships/image"/><Relationship Id="rId5" Target="../media/image45.png" Type="http://schemas.openxmlformats.org/officeDocument/2006/relationships/image"/><Relationship Id="rId6" Target="../media/image46.jpeg" Type="http://schemas.openxmlformats.org/officeDocument/2006/relationships/image"/><Relationship Id="rId7" Target="../media/image47.jpeg" Type="http://schemas.openxmlformats.org/officeDocument/2006/relationships/image"/><Relationship Id="rId8" Target="../media/image48.jpe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2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jpeg" Type="http://schemas.openxmlformats.org/officeDocument/2006/relationships/image"/><Relationship Id="rId2" Target="../media/image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1.jpe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jpeg" Type="http://schemas.openxmlformats.org/officeDocument/2006/relationships/image"/><Relationship Id="rId2" Target="../media/image2.pn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Relationship Id="rId7" Target="../media/image35.png" Type="http://schemas.openxmlformats.org/officeDocument/2006/relationships/image"/><Relationship Id="rId8" Target="../media/image36.png" Type="http://schemas.openxmlformats.org/officeDocument/2006/relationships/image"/><Relationship Id="rId9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8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28009" y="1126004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56084" y="3082623"/>
            <a:ext cx="13618613" cy="1855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40"/>
              </a:lnSpc>
            </a:pPr>
            <a:r>
              <a:rPr lang="en-US" sz="12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Master-Invoice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21112" y="4938110"/>
            <a:ext cx="7709624" cy="1398359"/>
            <a:chOff x="0" y="0"/>
            <a:chExt cx="10279498" cy="1864479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0279498" cy="1864479"/>
              <a:chOff x="0" y="0"/>
              <a:chExt cx="2030518" cy="36829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030518" cy="368292"/>
              </a:xfrm>
              <a:custGeom>
                <a:avLst/>
                <a:gdLst/>
                <a:ahLst/>
                <a:cxnLst/>
                <a:rect r="r" b="b" t="t" l="l"/>
                <a:pathLst>
                  <a:path h="368292" w="2030518">
                    <a:moveTo>
                      <a:pt x="0" y="0"/>
                    </a:moveTo>
                    <a:lnTo>
                      <a:pt x="2030518" y="0"/>
                    </a:lnTo>
                    <a:lnTo>
                      <a:pt x="2030518" y="368292"/>
                    </a:lnTo>
                    <a:lnTo>
                      <a:pt x="0" y="368292"/>
                    </a:lnTo>
                    <a:close/>
                  </a:path>
                </a:pathLst>
              </a:custGeom>
              <a:solidFill>
                <a:srgbClr val="FDA429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030518" cy="4063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87865" y="418204"/>
              <a:ext cx="9691633" cy="1021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426"/>
                </a:lnSpc>
              </a:pPr>
              <a:r>
                <a:rPr lang="en-US" sz="4590" b="true">
                  <a:solidFill>
                    <a:srgbClr val="1E1E3A"/>
                  </a:solidFill>
                  <a:latin typeface="Cocomat Pro Bold"/>
                  <a:ea typeface="Cocomat Pro Bold"/>
                  <a:cs typeface="Cocomat Pro Bold"/>
                  <a:sym typeface="Cocomat Pro Bold"/>
                </a:rPr>
                <a:t>Built to bill, inevitable.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21112" y="8351198"/>
            <a:ext cx="6945388" cy="580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Presented by : Team while(1)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25254" y="487650"/>
            <a:ext cx="13048613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WEBSITE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810197" y="4861576"/>
            <a:ext cx="10111319" cy="1546359"/>
            <a:chOff x="0" y="0"/>
            <a:chExt cx="2663064" cy="40727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663064" cy="407272"/>
            </a:xfrm>
            <a:custGeom>
              <a:avLst/>
              <a:gdLst/>
              <a:ahLst/>
              <a:cxnLst/>
              <a:rect r="r" b="b" t="t" l="l"/>
              <a:pathLst>
                <a:path h="407272" w="2663064">
                  <a:moveTo>
                    <a:pt x="15313" y="0"/>
                  </a:moveTo>
                  <a:lnTo>
                    <a:pt x="2647750" y="0"/>
                  </a:lnTo>
                  <a:cubicBezTo>
                    <a:pt x="2651812" y="0"/>
                    <a:pt x="2655707" y="1613"/>
                    <a:pt x="2658578" y="4485"/>
                  </a:cubicBezTo>
                  <a:cubicBezTo>
                    <a:pt x="2661450" y="7357"/>
                    <a:pt x="2663064" y="11252"/>
                    <a:pt x="2663064" y="15313"/>
                  </a:cubicBezTo>
                  <a:lnTo>
                    <a:pt x="2663064" y="391958"/>
                  </a:lnTo>
                  <a:cubicBezTo>
                    <a:pt x="2663064" y="396020"/>
                    <a:pt x="2661450" y="399915"/>
                    <a:pt x="2658578" y="402786"/>
                  </a:cubicBezTo>
                  <a:cubicBezTo>
                    <a:pt x="2655707" y="405658"/>
                    <a:pt x="2651812" y="407272"/>
                    <a:pt x="2647750" y="407272"/>
                  </a:cubicBezTo>
                  <a:lnTo>
                    <a:pt x="15313" y="407272"/>
                  </a:lnTo>
                  <a:cubicBezTo>
                    <a:pt x="11252" y="407272"/>
                    <a:pt x="7357" y="405658"/>
                    <a:pt x="4485" y="402786"/>
                  </a:cubicBezTo>
                  <a:cubicBezTo>
                    <a:pt x="1613" y="399915"/>
                    <a:pt x="0" y="396020"/>
                    <a:pt x="0" y="391958"/>
                  </a:cubicBezTo>
                  <a:lnTo>
                    <a:pt x="0" y="15313"/>
                  </a:lnTo>
                  <a:cubicBezTo>
                    <a:pt x="0" y="11252"/>
                    <a:pt x="1613" y="7357"/>
                    <a:pt x="4485" y="4485"/>
                  </a:cubicBezTo>
                  <a:cubicBezTo>
                    <a:pt x="7357" y="1613"/>
                    <a:pt x="11252" y="0"/>
                    <a:pt x="1531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663064" cy="4548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359468" y="5062963"/>
            <a:ext cx="7289515" cy="10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https://master-invoice.onrender.com/</a:t>
            </a:r>
          </a:p>
          <a:p>
            <a:pPr algn="ctr">
              <a:lnSpc>
                <a:spcPts val="4200"/>
              </a:lnSpc>
            </a:pPr>
            <a:r>
              <a:rPr lang="en-US" b="true" sz="3000" u="sng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  <a:hlinkClick r:id="rId3" tooltip="https://master-invoice.onrender.com"/>
              </a:rPr>
              <a:t>LINK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0752" y="2358596"/>
            <a:ext cx="17326403" cy="7928404"/>
            <a:chOff x="0" y="0"/>
            <a:chExt cx="4563332" cy="2088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63332" cy="2088139"/>
            </a:xfrm>
            <a:custGeom>
              <a:avLst/>
              <a:gdLst/>
              <a:ahLst/>
              <a:cxnLst/>
              <a:rect r="r" b="b" t="t" l="l"/>
              <a:pathLst>
                <a:path h="2088139" w="4563332">
                  <a:moveTo>
                    <a:pt x="0" y="0"/>
                  </a:moveTo>
                  <a:lnTo>
                    <a:pt x="4563332" y="0"/>
                  </a:lnTo>
                  <a:lnTo>
                    <a:pt x="4563332" y="2088139"/>
                  </a:lnTo>
                  <a:lnTo>
                    <a:pt x="0" y="2088139"/>
                  </a:ln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63332" cy="2126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711093" y="5582144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8"/>
                </a:lnTo>
                <a:lnTo>
                  <a:pt x="0" y="4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grpSp>
          <p:nvGrpSpPr>
            <p:cNvPr name="Group 11" id="11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656785" y="3633324"/>
            <a:ext cx="3688240" cy="5474197"/>
          </a:xfrm>
          <a:custGeom>
            <a:avLst/>
            <a:gdLst/>
            <a:ahLst/>
            <a:cxnLst/>
            <a:rect r="r" b="b" t="t" l="l"/>
            <a:pathLst>
              <a:path h="5474197" w="3688240">
                <a:moveTo>
                  <a:pt x="0" y="0"/>
                </a:moveTo>
                <a:lnTo>
                  <a:pt x="3688240" y="0"/>
                </a:lnTo>
                <a:lnTo>
                  <a:pt x="3688240" y="5474197"/>
                </a:lnTo>
                <a:lnTo>
                  <a:pt x="0" y="547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72879" y="487650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Future Implementations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72993" y="2928474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418894" y="2840458"/>
            <a:ext cx="9170544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ML BASED RECOMMENDATION SYSTEMS FOR PRODUCT ANALYSIS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711093" y="4398748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8"/>
                </a:lnTo>
                <a:lnTo>
                  <a:pt x="0" y="4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418894" y="4394156"/>
            <a:ext cx="9170544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CLOUD BASED DATABASE SYSTEM,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711093" y="7230895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8"/>
                </a:lnTo>
                <a:lnTo>
                  <a:pt x="0" y="4907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9484" y="2044941"/>
            <a:ext cx="1862317" cy="1862317"/>
          </a:xfrm>
          <a:custGeom>
            <a:avLst/>
            <a:gdLst/>
            <a:ahLst/>
            <a:cxnLst/>
            <a:rect r="r" b="b" t="t" l="l"/>
            <a:pathLst>
              <a:path h="1862317" w="1862317">
                <a:moveTo>
                  <a:pt x="0" y="0"/>
                </a:moveTo>
                <a:lnTo>
                  <a:pt x="1862317" y="0"/>
                </a:lnTo>
                <a:lnTo>
                  <a:pt x="1862317" y="1862317"/>
                </a:lnTo>
                <a:lnTo>
                  <a:pt x="0" y="1862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418894" y="5515469"/>
            <a:ext cx="9170544" cy="10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WAY BILL AND MORE ENHANCED FORMAT OF BILL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18894" y="7168811"/>
            <a:ext cx="9170544" cy="10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PDF AND EMAIL GENERATION FOR BILLS TO THE RETAILERS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672993" y="8645528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418894" y="8612362"/>
            <a:ext cx="9170544" cy="159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SORT FILTERS IN VIEW INVENTORY, SUPPLIERS, TRANSACTIONS AND IMPROVED TAX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6641" y="1849206"/>
            <a:ext cx="17394718" cy="8250615"/>
            <a:chOff x="0" y="0"/>
            <a:chExt cx="4581325" cy="217300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1325" cy="2173001"/>
            </a:xfrm>
            <a:custGeom>
              <a:avLst/>
              <a:gdLst/>
              <a:ahLst/>
              <a:cxnLst/>
              <a:rect r="r" b="b" t="t" l="l"/>
              <a:pathLst>
                <a:path h="2173001" w="4581325">
                  <a:moveTo>
                    <a:pt x="22699" y="0"/>
                  </a:moveTo>
                  <a:lnTo>
                    <a:pt x="4558626" y="0"/>
                  </a:lnTo>
                  <a:cubicBezTo>
                    <a:pt x="4564646" y="0"/>
                    <a:pt x="4570420" y="2391"/>
                    <a:pt x="4574677" y="6648"/>
                  </a:cubicBezTo>
                  <a:cubicBezTo>
                    <a:pt x="4578934" y="10905"/>
                    <a:pt x="4581325" y="16679"/>
                    <a:pt x="4581325" y="22699"/>
                  </a:cubicBezTo>
                  <a:lnTo>
                    <a:pt x="4581325" y="2150303"/>
                  </a:lnTo>
                  <a:cubicBezTo>
                    <a:pt x="4581325" y="2156323"/>
                    <a:pt x="4578934" y="2162096"/>
                    <a:pt x="4574677" y="2166353"/>
                  </a:cubicBezTo>
                  <a:cubicBezTo>
                    <a:pt x="4570420" y="2170610"/>
                    <a:pt x="4564646" y="2173001"/>
                    <a:pt x="4558626" y="2173001"/>
                  </a:cubicBezTo>
                  <a:lnTo>
                    <a:pt x="22699" y="2173001"/>
                  </a:lnTo>
                  <a:cubicBezTo>
                    <a:pt x="16679" y="2173001"/>
                    <a:pt x="10905" y="2170610"/>
                    <a:pt x="6648" y="2166353"/>
                  </a:cubicBezTo>
                  <a:cubicBezTo>
                    <a:pt x="2391" y="2162096"/>
                    <a:pt x="0" y="2156323"/>
                    <a:pt x="0" y="2150303"/>
                  </a:cubicBezTo>
                  <a:lnTo>
                    <a:pt x="0" y="22699"/>
                  </a:lnTo>
                  <a:cubicBezTo>
                    <a:pt x="0" y="16679"/>
                    <a:pt x="2391" y="10905"/>
                    <a:pt x="6648" y="6648"/>
                  </a:cubicBezTo>
                  <a:cubicBezTo>
                    <a:pt x="10905" y="2391"/>
                    <a:pt x="16679" y="0"/>
                    <a:pt x="22699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81325" cy="2211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084972" y="1148215"/>
            <a:ext cx="5487654" cy="1518065"/>
            <a:chOff x="0" y="0"/>
            <a:chExt cx="1445308" cy="3998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45308" cy="399820"/>
            </a:xfrm>
            <a:custGeom>
              <a:avLst/>
              <a:gdLst/>
              <a:ahLst/>
              <a:cxnLst/>
              <a:rect r="r" b="b" t="t" l="l"/>
              <a:pathLst>
                <a:path h="399820" w="1445308">
                  <a:moveTo>
                    <a:pt x="71950" y="0"/>
                  </a:moveTo>
                  <a:lnTo>
                    <a:pt x="1373358" y="0"/>
                  </a:lnTo>
                  <a:cubicBezTo>
                    <a:pt x="1392440" y="0"/>
                    <a:pt x="1410741" y="7580"/>
                    <a:pt x="1424234" y="21074"/>
                  </a:cubicBezTo>
                  <a:cubicBezTo>
                    <a:pt x="1437728" y="34567"/>
                    <a:pt x="1445308" y="52868"/>
                    <a:pt x="1445308" y="71950"/>
                  </a:cubicBezTo>
                  <a:lnTo>
                    <a:pt x="1445308" y="327869"/>
                  </a:lnTo>
                  <a:cubicBezTo>
                    <a:pt x="1445308" y="346952"/>
                    <a:pt x="1437728" y="365253"/>
                    <a:pt x="1424234" y="378746"/>
                  </a:cubicBezTo>
                  <a:cubicBezTo>
                    <a:pt x="1410741" y="392239"/>
                    <a:pt x="1392440" y="399820"/>
                    <a:pt x="1373358" y="399820"/>
                  </a:cubicBezTo>
                  <a:lnTo>
                    <a:pt x="71950" y="399820"/>
                  </a:lnTo>
                  <a:cubicBezTo>
                    <a:pt x="52868" y="399820"/>
                    <a:pt x="34567" y="392239"/>
                    <a:pt x="21074" y="378746"/>
                  </a:cubicBezTo>
                  <a:cubicBezTo>
                    <a:pt x="7580" y="365253"/>
                    <a:pt x="0" y="346952"/>
                    <a:pt x="0" y="327869"/>
                  </a:cubicBezTo>
                  <a:lnTo>
                    <a:pt x="0" y="71950"/>
                  </a:lnTo>
                  <a:cubicBezTo>
                    <a:pt x="0" y="52868"/>
                    <a:pt x="7580" y="34567"/>
                    <a:pt x="21074" y="21074"/>
                  </a:cubicBezTo>
                  <a:cubicBezTo>
                    <a:pt x="34567" y="7580"/>
                    <a:pt x="52868" y="0"/>
                    <a:pt x="71950" y="0"/>
                  </a:cubicBezTo>
                  <a:close/>
                </a:path>
              </a:pathLst>
            </a:custGeom>
            <a:solidFill>
              <a:srgbClr val="FECC2D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445308" cy="437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212755" y="4145929"/>
            <a:ext cx="3148798" cy="1436122"/>
            <a:chOff x="0" y="0"/>
            <a:chExt cx="829313" cy="3782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Plan-driven Process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89192" y="4136788"/>
            <a:ext cx="3148798" cy="1436123"/>
            <a:chOff x="0" y="0"/>
            <a:chExt cx="829313" cy="37823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Accountability &amp; Responsibility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591150" y="8473563"/>
            <a:ext cx="3148798" cy="1124199"/>
            <a:chOff x="0" y="0"/>
            <a:chExt cx="829313" cy="2960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29313" cy="296085"/>
            </a:xfrm>
            <a:custGeom>
              <a:avLst/>
              <a:gdLst/>
              <a:ahLst/>
              <a:cxnLst/>
              <a:rect r="r" b="b" t="t" l="l"/>
              <a:pathLst>
                <a:path h="296085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222325"/>
                  </a:lnTo>
                  <a:cubicBezTo>
                    <a:pt x="829313" y="241887"/>
                    <a:pt x="821542" y="260649"/>
                    <a:pt x="807709" y="274481"/>
                  </a:cubicBezTo>
                  <a:cubicBezTo>
                    <a:pt x="793876" y="288314"/>
                    <a:pt x="775115" y="296085"/>
                    <a:pt x="755552" y="296085"/>
                  </a:cubicBezTo>
                  <a:lnTo>
                    <a:pt x="73761" y="296085"/>
                  </a:lnTo>
                  <a:cubicBezTo>
                    <a:pt x="54198" y="296085"/>
                    <a:pt x="35437" y="288314"/>
                    <a:pt x="21604" y="274481"/>
                  </a:cubicBezTo>
                  <a:cubicBezTo>
                    <a:pt x="7771" y="260649"/>
                    <a:pt x="0" y="241887"/>
                    <a:pt x="0" y="222325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829313" cy="3627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Deployment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6655196" y="1185642"/>
            <a:ext cx="11670904" cy="1193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800"/>
              </a:lnSpc>
            </a:pPr>
            <a:r>
              <a:rPr lang="en-US" sz="7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Learnings...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23" id="23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084393" y="3817316"/>
            <a:ext cx="3148798" cy="1998101"/>
            <a:chOff x="0" y="0"/>
            <a:chExt cx="829313" cy="52624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29313" cy="526249"/>
            </a:xfrm>
            <a:custGeom>
              <a:avLst/>
              <a:gdLst/>
              <a:ahLst/>
              <a:cxnLst/>
              <a:rect r="r" b="b" t="t" l="l"/>
              <a:pathLst>
                <a:path h="526249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452488"/>
                  </a:lnTo>
                  <a:cubicBezTo>
                    <a:pt x="829313" y="472051"/>
                    <a:pt x="821542" y="490812"/>
                    <a:pt x="807709" y="504645"/>
                  </a:cubicBezTo>
                  <a:cubicBezTo>
                    <a:pt x="793876" y="518478"/>
                    <a:pt x="775115" y="526249"/>
                    <a:pt x="755552" y="526249"/>
                  </a:cubicBezTo>
                  <a:lnTo>
                    <a:pt x="73761" y="526249"/>
                  </a:lnTo>
                  <a:cubicBezTo>
                    <a:pt x="54198" y="526249"/>
                    <a:pt x="35437" y="518478"/>
                    <a:pt x="21604" y="504645"/>
                  </a:cubicBezTo>
                  <a:cubicBezTo>
                    <a:pt x="7771" y="490812"/>
                    <a:pt x="0" y="472051"/>
                    <a:pt x="0" y="452488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66675"/>
              <a:ext cx="829313" cy="59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Time and Resource Management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14166" y="4145929"/>
            <a:ext cx="3148798" cy="1436122"/>
            <a:chOff x="0" y="0"/>
            <a:chExt cx="829313" cy="37823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Team Collaboration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589718" y="8408426"/>
            <a:ext cx="3148798" cy="1436122"/>
            <a:chOff x="0" y="0"/>
            <a:chExt cx="829313" cy="3782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Version Control (Git, GitHub)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3196041" y="7279844"/>
            <a:ext cx="3148798" cy="999051"/>
            <a:chOff x="0" y="0"/>
            <a:chExt cx="829313" cy="263124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29313" cy="263124"/>
            </a:xfrm>
            <a:custGeom>
              <a:avLst/>
              <a:gdLst/>
              <a:ahLst/>
              <a:cxnLst/>
              <a:rect r="r" b="b" t="t" l="l"/>
              <a:pathLst>
                <a:path h="263124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189364"/>
                  </a:lnTo>
                  <a:cubicBezTo>
                    <a:pt x="829313" y="208926"/>
                    <a:pt x="821542" y="227688"/>
                    <a:pt x="807709" y="241520"/>
                  </a:cubicBezTo>
                  <a:cubicBezTo>
                    <a:pt x="793876" y="255353"/>
                    <a:pt x="775115" y="263124"/>
                    <a:pt x="755552" y="263124"/>
                  </a:cubicBezTo>
                  <a:lnTo>
                    <a:pt x="73761" y="263124"/>
                  </a:lnTo>
                  <a:cubicBezTo>
                    <a:pt x="54198" y="263124"/>
                    <a:pt x="35437" y="255353"/>
                    <a:pt x="21604" y="241520"/>
                  </a:cubicBezTo>
                  <a:cubicBezTo>
                    <a:pt x="7771" y="227688"/>
                    <a:pt x="0" y="208926"/>
                    <a:pt x="0" y="189364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829313" cy="32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Testing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4320073" y="7380711"/>
            <a:ext cx="3148798" cy="898183"/>
            <a:chOff x="0" y="0"/>
            <a:chExt cx="829313" cy="236558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29313" cy="236558"/>
            </a:xfrm>
            <a:custGeom>
              <a:avLst/>
              <a:gdLst/>
              <a:ahLst/>
              <a:cxnLst/>
              <a:rect r="r" b="b" t="t" l="l"/>
              <a:pathLst>
                <a:path h="23655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162798"/>
                  </a:lnTo>
                  <a:cubicBezTo>
                    <a:pt x="829313" y="182360"/>
                    <a:pt x="821542" y="201122"/>
                    <a:pt x="807709" y="214954"/>
                  </a:cubicBezTo>
                  <a:cubicBezTo>
                    <a:pt x="793876" y="228787"/>
                    <a:pt x="775115" y="236558"/>
                    <a:pt x="755552" y="236558"/>
                  </a:cubicBezTo>
                  <a:lnTo>
                    <a:pt x="73761" y="236558"/>
                  </a:lnTo>
                  <a:cubicBezTo>
                    <a:pt x="33024" y="236558"/>
                    <a:pt x="0" y="203535"/>
                    <a:pt x="0" y="162798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66675"/>
              <a:ext cx="829313" cy="3032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Frontend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580226" y="8473563"/>
            <a:ext cx="3148798" cy="1436123"/>
            <a:chOff x="0" y="0"/>
            <a:chExt cx="829313" cy="378238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Database Handling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225240" y="7330277"/>
            <a:ext cx="3148798" cy="999051"/>
            <a:chOff x="0" y="0"/>
            <a:chExt cx="829313" cy="263124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29313" cy="263124"/>
            </a:xfrm>
            <a:custGeom>
              <a:avLst/>
              <a:gdLst/>
              <a:ahLst/>
              <a:cxnLst/>
              <a:rect r="r" b="b" t="t" l="l"/>
              <a:pathLst>
                <a:path h="263124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189364"/>
                  </a:lnTo>
                  <a:cubicBezTo>
                    <a:pt x="829313" y="208926"/>
                    <a:pt x="821542" y="227688"/>
                    <a:pt x="807709" y="241520"/>
                  </a:cubicBezTo>
                  <a:cubicBezTo>
                    <a:pt x="793876" y="255353"/>
                    <a:pt x="775115" y="263124"/>
                    <a:pt x="755552" y="263124"/>
                  </a:cubicBezTo>
                  <a:lnTo>
                    <a:pt x="73761" y="263124"/>
                  </a:lnTo>
                  <a:cubicBezTo>
                    <a:pt x="54198" y="263124"/>
                    <a:pt x="35437" y="255353"/>
                    <a:pt x="21604" y="241520"/>
                  </a:cubicBezTo>
                  <a:cubicBezTo>
                    <a:pt x="7771" y="227688"/>
                    <a:pt x="0" y="208926"/>
                    <a:pt x="0" y="189364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66675"/>
              <a:ext cx="829313" cy="32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Authentication 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6084972" y="8464038"/>
            <a:ext cx="3148798" cy="1436123"/>
            <a:chOff x="0" y="0"/>
            <a:chExt cx="829313" cy="378238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Backend   Development</a:t>
              </a: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649846" y="4145929"/>
            <a:ext cx="3148798" cy="1436122"/>
            <a:chOff x="0" y="0"/>
            <a:chExt cx="829313" cy="37823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29313" cy="378238"/>
            </a:xfrm>
            <a:custGeom>
              <a:avLst/>
              <a:gdLst/>
              <a:ahLst/>
              <a:cxnLst/>
              <a:rect r="r" b="b" t="t" l="l"/>
              <a:pathLst>
                <a:path h="378238" w="829313">
                  <a:moveTo>
                    <a:pt x="73761" y="0"/>
                  </a:moveTo>
                  <a:lnTo>
                    <a:pt x="755552" y="0"/>
                  </a:lnTo>
                  <a:cubicBezTo>
                    <a:pt x="796289" y="0"/>
                    <a:pt x="829313" y="33024"/>
                    <a:pt x="829313" y="73761"/>
                  </a:cubicBezTo>
                  <a:lnTo>
                    <a:pt x="829313" y="304477"/>
                  </a:lnTo>
                  <a:cubicBezTo>
                    <a:pt x="829313" y="324040"/>
                    <a:pt x="821542" y="342801"/>
                    <a:pt x="807709" y="356634"/>
                  </a:cubicBezTo>
                  <a:cubicBezTo>
                    <a:pt x="793876" y="370467"/>
                    <a:pt x="775115" y="378238"/>
                    <a:pt x="755552" y="378238"/>
                  </a:cubicBezTo>
                  <a:lnTo>
                    <a:pt x="73761" y="378238"/>
                  </a:lnTo>
                  <a:cubicBezTo>
                    <a:pt x="33024" y="378238"/>
                    <a:pt x="0" y="345214"/>
                    <a:pt x="0" y="304477"/>
                  </a:cubicBezTo>
                  <a:lnTo>
                    <a:pt x="0" y="73761"/>
                  </a:lnTo>
                  <a:cubicBezTo>
                    <a:pt x="0" y="33024"/>
                    <a:pt x="33024" y="0"/>
                    <a:pt x="73761" y="0"/>
                  </a:cubicBezTo>
                  <a:close/>
                </a:path>
              </a:pathLst>
            </a:custGeom>
            <a:solidFill>
              <a:srgbClr val="FFE397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66675"/>
              <a:ext cx="829313" cy="4449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231F20"/>
                  </a:solidFill>
                  <a:latin typeface="Balsamiq Sans"/>
                  <a:ea typeface="Balsamiq Sans"/>
                  <a:cs typeface="Balsamiq Sans"/>
                  <a:sym typeface="Balsamiq Sans"/>
                </a:rPr>
                <a:t>Decision Making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false" rot="1697666">
            <a:off x="3300300" y="7602846"/>
            <a:ext cx="697118" cy="750323"/>
          </a:xfrm>
          <a:custGeom>
            <a:avLst/>
            <a:gdLst/>
            <a:ahLst/>
            <a:cxnLst/>
            <a:rect r="r" b="b" t="t" l="l"/>
            <a:pathLst>
              <a:path h="750323" w="697118">
                <a:moveTo>
                  <a:pt x="0" y="0"/>
                </a:moveTo>
                <a:lnTo>
                  <a:pt x="697118" y="0"/>
                </a:lnTo>
                <a:lnTo>
                  <a:pt x="697118" y="750323"/>
                </a:lnTo>
                <a:lnTo>
                  <a:pt x="0" y="750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1184119" y="6285696"/>
            <a:ext cx="3554396" cy="85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Technical :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84119" y="2877509"/>
            <a:ext cx="4603035" cy="854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Operational : </a:t>
            </a:r>
          </a:p>
        </p:txBody>
      </p:sp>
      <p:sp>
        <p:nvSpPr>
          <p:cNvPr name="Freeform 57" id="57"/>
          <p:cNvSpPr/>
          <p:nvPr/>
        </p:nvSpPr>
        <p:spPr>
          <a:xfrm flipH="true" flipV="false" rot="10060990">
            <a:off x="5102088" y="8532100"/>
            <a:ext cx="620930" cy="668320"/>
          </a:xfrm>
          <a:custGeom>
            <a:avLst/>
            <a:gdLst/>
            <a:ahLst/>
            <a:cxnLst/>
            <a:rect r="r" b="b" t="t" l="l"/>
            <a:pathLst>
              <a:path h="668320" w="620930">
                <a:moveTo>
                  <a:pt x="620930" y="0"/>
                </a:moveTo>
                <a:lnTo>
                  <a:pt x="0" y="0"/>
                </a:lnTo>
                <a:lnTo>
                  <a:pt x="0" y="668320"/>
                </a:lnTo>
                <a:lnTo>
                  <a:pt x="620930" y="668320"/>
                </a:lnTo>
                <a:lnTo>
                  <a:pt x="62093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true" flipV="false" rot="5164934">
            <a:off x="9359193" y="8564252"/>
            <a:ext cx="620930" cy="668320"/>
          </a:xfrm>
          <a:custGeom>
            <a:avLst/>
            <a:gdLst/>
            <a:ahLst/>
            <a:cxnLst/>
            <a:rect r="r" b="b" t="t" l="l"/>
            <a:pathLst>
              <a:path h="668320" w="620930">
                <a:moveTo>
                  <a:pt x="620931" y="0"/>
                </a:moveTo>
                <a:lnTo>
                  <a:pt x="0" y="0"/>
                </a:lnTo>
                <a:lnTo>
                  <a:pt x="0" y="668320"/>
                </a:lnTo>
                <a:lnTo>
                  <a:pt x="620931" y="668320"/>
                </a:lnTo>
                <a:lnTo>
                  <a:pt x="620931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5847318">
            <a:off x="11442695" y="7638975"/>
            <a:ext cx="697118" cy="750323"/>
          </a:xfrm>
          <a:custGeom>
            <a:avLst/>
            <a:gdLst/>
            <a:ahLst/>
            <a:cxnLst/>
            <a:rect r="r" b="b" t="t" l="l"/>
            <a:pathLst>
              <a:path h="750323" w="697118">
                <a:moveTo>
                  <a:pt x="0" y="0"/>
                </a:moveTo>
                <a:lnTo>
                  <a:pt x="697118" y="0"/>
                </a:lnTo>
                <a:lnTo>
                  <a:pt x="697118" y="750322"/>
                </a:lnTo>
                <a:lnTo>
                  <a:pt x="0" y="75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5847318">
            <a:off x="16603996" y="7638975"/>
            <a:ext cx="697118" cy="750323"/>
          </a:xfrm>
          <a:custGeom>
            <a:avLst/>
            <a:gdLst/>
            <a:ahLst/>
            <a:cxnLst/>
            <a:rect r="r" b="b" t="t" l="l"/>
            <a:pathLst>
              <a:path h="750323" w="697118">
                <a:moveTo>
                  <a:pt x="0" y="0"/>
                </a:moveTo>
                <a:lnTo>
                  <a:pt x="697118" y="0"/>
                </a:lnTo>
                <a:lnTo>
                  <a:pt x="697118" y="750322"/>
                </a:lnTo>
                <a:lnTo>
                  <a:pt x="0" y="7503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1" id="61"/>
          <p:cNvSpPr/>
          <p:nvPr/>
        </p:nvSpPr>
        <p:spPr>
          <a:xfrm flipH="false" flipV="false" rot="-191158">
            <a:off x="12417062" y="7728016"/>
            <a:ext cx="620930" cy="668320"/>
          </a:xfrm>
          <a:custGeom>
            <a:avLst/>
            <a:gdLst/>
            <a:ahLst/>
            <a:cxnLst/>
            <a:rect r="r" b="b" t="t" l="l"/>
            <a:pathLst>
              <a:path h="668320" w="620930">
                <a:moveTo>
                  <a:pt x="0" y="0"/>
                </a:moveTo>
                <a:lnTo>
                  <a:pt x="620930" y="0"/>
                </a:lnTo>
                <a:lnTo>
                  <a:pt x="620930" y="668320"/>
                </a:lnTo>
                <a:lnTo>
                  <a:pt x="0" y="668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3215" y="1854975"/>
            <a:ext cx="16715529" cy="7928404"/>
            <a:chOff x="0" y="0"/>
            <a:chExt cx="4402444" cy="20881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02444" cy="2088139"/>
            </a:xfrm>
            <a:custGeom>
              <a:avLst/>
              <a:gdLst/>
              <a:ahLst/>
              <a:cxnLst/>
              <a:rect r="r" b="b" t="t" l="l"/>
              <a:pathLst>
                <a:path h="2088139" w="4402444">
                  <a:moveTo>
                    <a:pt x="0" y="0"/>
                  </a:moveTo>
                  <a:lnTo>
                    <a:pt x="4402444" y="0"/>
                  </a:lnTo>
                  <a:lnTo>
                    <a:pt x="4402444" y="2088139"/>
                  </a:lnTo>
                  <a:lnTo>
                    <a:pt x="0" y="2088139"/>
                  </a:ln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402444" cy="2126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130114" y="1400175"/>
            <a:ext cx="10756615" cy="12986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350"/>
              </a:lnSpc>
            </a:pPr>
            <a:r>
              <a:rPr lang="en-US" sz="11000">
                <a:solidFill>
                  <a:srgbClr val="231F20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TEAM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204211">
            <a:off x="524299" y="1548725"/>
            <a:ext cx="1862317" cy="1862317"/>
          </a:xfrm>
          <a:custGeom>
            <a:avLst/>
            <a:gdLst/>
            <a:ahLst/>
            <a:cxnLst/>
            <a:rect r="r" b="b" t="t" l="l"/>
            <a:pathLst>
              <a:path h="1862317" w="1862317">
                <a:moveTo>
                  <a:pt x="0" y="0"/>
                </a:moveTo>
                <a:lnTo>
                  <a:pt x="1862317" y="0"/>
                </a:lnTo>
                <a:lnTo>
                  <a:pt x="1862317" y="1862317"/>
                </a:lnTo>
                <a:lnTo>
                  <a:pt x="0" y="18623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029963" y="2961958"/>
            <a:ext cx="2348855" cy="2311352"/>
            <a:chOff x="0" y="0"/>
            <a:chExt cx="1657390" cy="16309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058451" y="2992534"/>
            <a:ext cx="2291879" cy="2250750"/>
            <a:chOff x="0" y="0"/>
            <a:chExt cx="812800" cy="79821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4"/>
              <a:stretch>
                <a:fillRect l="-20059" t="0" r="-57198" b="-7820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301406" y="5411715"/>
            <a:ext cx="1828708" cy="499191"/>
            <a:chOff x="0" y="0"/>
            <a:chExt cx="1290366" cy="35223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085718" y="6483858"/>
            <a:ext cx="2348855" cy="2311352"/>
            <a:chOff x="0" y="0"/>
            <a:chExt cx="1657390" cy="16309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8114206" y="6514434"/>
            <a:ext cx="2291879" cy="2250750"/>
            <a:chOff x="0" y="0"/>
            <a:chExt cx="812800" cy="79821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5"/>
              <a:stretch>
                <a:fillRect l="-12388" t="0" r="-16152" b="-87761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8326536" y="5411715"/>
            <a:ext cx="1828708" cy="499191"/>
            <a:chOff x="0" y="0"/>
            <a:chExt cx="1290366" cy="35223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113561" y="6453282"/>
            <a:ext cx="2348855" cy="2311352"/>
            <a:chOff x="0" y="0"/>
            <a:chExt cx="1657390" cy="16309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42049" y="6483858"/>
            <a:ext cx="2291879" cy="2250750"/>
            <a:chOff x="0" y="0"/>
            <a:chExt cx="812800" cy="7982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1042" r="0" b="-45871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1294516" y="5411715"/>
            <a:ext cx="1828708" cy="499191"/>
            <a:chOff x="0" y="0"/>
            <a:chExt cx="1290366" cy="35223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996539" y="6483858"/>
            <a:ext cx="2348855" cy="2311352"/>
            <a:chOff x="0" y="0"/>
            <a:chExt cx="1657390" cy="163092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25027" y="6514434"/>
            <a:ext cx="2291879" cy="2250750"/>
            <a:chOff x="0" y="0"/>
            <a:chExt cx="812800" cy="79821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7"/>
              <a:stretch>
                <a:fillRect l="-18319" t="0" r="-2154" b="-22675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14205366" y="2928913"/>
            <a:ext cx="2348855" cy="2311352"/>
            <a:chOff x="0" y="0"/>
            <a:chExt cx="1657390" cy="163092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4233853" y="2959490"/>
            <a:ext cx="2291879" cy="2250750"/>
            <a:chOff x="0" y="0"/>
            <a:chExt cx="812800" cy="79821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8"/>
              <a:stretch>
                <a:fillRect l="-48461" t="-26458" r="-65965" b="-165154"/>
              </a:stretch>
            </a:blipFill>
          </p:spPr>
        </p:sp>
      </p:grpSp>
      <p:grpSp>
        <p:nvGrpSpPr>
          <p:cNvPr name="Group 41" id="41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42" id="42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45" id="45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grpSp>
          <p:nvGrpSpPr>
            <p:cNvPr name="Group 46" id="46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50" id="50"/>
          <p:cNvSpPr/>
          <p:nvPr/>
        </p:nvSpPr>
        <p:spPr>
          <a:xfrm flipH="false" flipV="false" rot="-10013568">
            <a:off x="15679356" y="8237779"/>
            <a:ext cx="1862317" cy="1862317"/>
          </a:xfrm>
          <a:custGeom>
            <a:avLst/>
            <a:gdLst/>
            <a:ahLst/>
            <a:cxnLst/>
            <a:rect r="r" b="b" t="t" l="l"/>
            <a:pathLst>
              <a:path h="1862317" w="1862317">
                <a:moveTo>
                  <a:pt x="0" y="0"/>
                </a:moveTo>
                <a:lnTo>
                  <a:pt x="1862317" y="0"/>
                </a:lnTo>
                <a:lnTo>
                  <a:pt x="1862317" y="1862318"/>
                </a:lnTo>
                <a:lnTo>
                  <a:pt x="0" y="18623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5255784" y="8932685"/>
            <a:ext cx="1828708" cy="499191"/>
            <a:chOff x="0" y="0"/>
            <a:chExt cx="1290366" cy="352237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8338599" y="8955199"/>
            <a:ext cx="1828708" cy="499191"/>
            <a:chOff x="0" y="0"/>
            <a:chExt cx="1290366" cy="3522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1411441" y="8903987"/>
            <a:ext cx="1828708" cy="499191"/>
            <a:chOff x="0" y="0"/>
            <a:chExt cx="1290366" cy="352237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4503246" y="5379619"/>
            <a:ext cx="1828708" cy="499191"/>
            <a:chOff x="0" y="0"/>
            <a:chExt cx="1290366" cy="352237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8021756" y="2928913"/>
            <a:ext cx="2348855" cy="2311352"/>
            <a:chOff x="0" y="0"/>
            <a:chExt cx="1657390" cy="163092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8050244" y="2959214"/>
            <a:ext cx="2291879" cy="2250750"/>
            <a:chOff x="0" y="0"/>
            <a:chExt cx="812800" cy="798214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7206" r="0" b="-7206"/>
              </a:stretch>
            </a:blipFill>
          </p:spPr>
        </p:sp>
      </p:grpSp>
      <p:grpSp>
        <p:nvGrpSpPr>
          <p:cNvPr name="Group 68" id="68"/>
          <p:cNvGrpSpPr/>
          <p:nvPr/>
        </p:nvGrpSpPr>
        <p:grpSpPr>
          <a:xfrm rot="0">
            <a:off x="11056411" y="2928913"/>
            <a:ext cx="2348855" cy="2311352"/>
            <a:chOff x="0" y="0"/>
            <a:chExt cx="1657390" cy="1630927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1084899" y="2959490"/>
            <a:ext cx="2291879" cy="2250750"/>
            <a:chOff x="0" y="0"/>
            <a:chExt cx="812800" cy="798214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4741" r="0" b="-21028"/>
              </a:stretch>
            </a:blipFill>
          </p:spPr>
        </p:sp>
      </p:grpSp>
      <p:grpSp>
        <p:nvGrpSpPr>
          <p:cNvPr name="Group 73" id="73"/>
          <p:cNvGrpSpPr/>
          <p:nvPr/>
        </p:nvGrpSpPr>
        <p:grpSpPr>
          <a:xfrm rot="0">
            <a:off x="14176878" y="6453282"/>
            <a:ext cx="2348855" cy="2311352"/>
            <a:chOff x="0" y="0"/>
            <a:chExt cx="1657390" cy="1630927"/>
          </a:xfrm>
        </p:grpSpPr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75" id="75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14205366" y="6483858"/>
            <a:ext cx="2291879" cy="2250750"/>
            <a:chOff x="0" y="0"/>
            <a:chExt cx="812800" cy="798214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12"/>
              <a:stretch>
                <a:fillRect l="-124639" t="-256504" r="-291398" b="-344119"/>
              </a:stretch>
            </a:blipFill>
          </p:spPr>
        </p:sp>
      </p:grpSp>
      <p:grpSp>
        <p:nvGrpSpPr>
          <p:cNvPr name="Group 78" id="78"/>
          <p:cNvGrpSpPr/>
          <p:nvPr/>
        </p:nvGrpSpPr>
        <p:grpSpPr>
          <a:xfrm rot="0">
            <a:off x="14359836" y="8932685"/>
            <a:ext cx="1828708" cy="499191"/>
            <a:chOff x="0" y="0"/>
            <a:chExt cx="1290366" cy="352237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0" id="80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938158" y="2992534"/>
            <a:ext cx="2348855" cy="2311352"/>
            <a:chOff x="0" y="0"/>
            <a:chExt cx="1657390" cy="1630927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966646" y="3023110"/>
            <a:ext cx="2291879" cy="2250750"/>
            <a:chOff x="0" y="0"/>
            <a:chExt cx="812800" cy="798214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13"/>
              <a:stretch>
                <a:fillRect l="-28720" t="-29850" r="-37627" b="-58619"/>
              </a:stretch>
            </a:blipFill>
          </p:spPr>
        </p:sp>
      </p:grpSp>
      <p:grpSp>
        <p:nvGrpSpPr>
          <p:cNvPr name="Group 86" id="86"/>
          <p:cNvGrpSpPr/>
          <p:nvPr/>
        </p:nvGrpSpPr>
        <p:grpSpPr>
          <a:xfrm rot="0">
            <a:off x="2209601" y="5442291"/>
            <a:ext cx="1828708" cy="499191"/>
            <a:chOff x="0" y="0"/>
            <a:chExt cx="1290366" cy="352237"/>
          </a:xfrm>
        </p:grpSpPr>
        <p:sp>
          <p:nvSpPr>
            <p:cNvPr name="Freeform 87" id="87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88" id="88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9" id="89"/>
          <p:cNvGrpSpPr/>
          <p:nvPr/>
        </p:nvGrpSpPr>
        <p:grpSpPr>
          <a:xfrm rot="0">
            <a:off x="1938158" y="6514434"/>
            <a:ext cx="2348855" cy="2311352"/>
            <a:chOff x="0" y="0"/>
            <a:chExt cx="1657390" cy="1630927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1657390" cy="1630927"/>
            </a:xfrm>
            <a:custGeom>
              <a:avLst/>
              <a:gdLst/>
              <a:ahLst/>
              <a:cxnLst/>
              <a:rect r="r" b="b" t="t" l="l"/>
              <a:pathLst>
                <a:path h="1630927" w="1657390">
                  <a:moveTo>
                    <a:pt x="85697" y="0"/>
                  </a:moveTo>
                  <a:lnTo>
                    <a:pt x="1571693" y="0"/>
                  </a:lnTo>
                  <a:cubicBezTo>
                    <a:pt x="1594421" y="0"/>
                    <a:pt x="1616218" y="9029"/>
                    <a:pt x="1632290" y="25100"/>
                  </a:cubicBezTo>
                  <a:cubicBezTo>
                    <a:pt x="1648361" y="41171"/>
                    <a:pt x="1657390" y="62969"/>
                    <a:pt x="1657390" y="85697"/>
                  </a:cubicBezTo>
                  <a:lnTo>
                    <a:pt x="1657390" y="1545230"/>
                  </a:lnTo>
                  <a:cubicBezTo>
                    <a:pt x="1657390" y="1567958"/>
                    <a:pt x="1648361" y="1589755"/>
                    <a:pt x="1632290" y="1605827"/>
                  </a:cubicBezTo>
                  <a:cubicBezTo>
                    <a:pt x="1616218" y="1621898"/>
                    <a:pt x="1594421" y="1630927"/>
                    <a:pt x="1571693" y="1630927"/>
                  </a:cubicBezTo>
                  <a:lnTo>
                    <a:pt x="85697" y="1630927"/>
                  </a:lnTo>
                  <a:cubicBezTo>
                    <a:pt x="62969" y="1630927"/>
                    <a:pt x="41171" y="1621898"/>
                    <a:pt x="25100" y="1605827"/>
                  </a:cubicBezTo>
                  <a:cubicBezTo>
                    <a:pt x="9029" y="1589755"/>
                    <a:pt x="0" y="1567958"/>
                    <a:pt x="0" y="1545230"/>
                  </a:cubicBezTo>
                  <a:lnTo>
                    <a:pt x="0" y="85697"/>
                  </a:lnTo>
                  <a:cubicBezTo>
                    <a:pt x="0" y="62969"/>
                    <a:pt x="9029" y="41171"/>
                    <a:pt x="25100" y="25100"/>
                  </a:cubicBezTo>
                  <a:cubicBezTo>
                    <a:pt x="41171" y="9029"/>
                    <a:pt x="62969" y="0"/>
                    <a:pt x="85697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231F20"/>
              </a:solidFill>
              <a:prstDash val="solid"/>
              <a:round/>
            </a:ln>
          </p:spPr>
        </p:sp>
        <p:sp>
          <p:nvSpPr>
            <p:cNvPr name="TextBox 91" id="91"/>
            <p:cNvSpPr txBox="true"/>
            <p:nvPr/>
          </p:nvSpPr>
          <p:spPr>
            <a:xfrm>
              <a:off x="0" y="-38100"/>
              <a:ext cx="1657390" cy="1669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966646" y="6545010"/>
            <a:ext cx="2291879" cy="2250750"/>
            <a:chOff x="0" y="0"/>
            <a:chExt cx="812800" cy="798214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812800" cy="798214"/>
            </a:xfrm>
            <a:custGeom>
              <a:avLst/>
              <a:gdLst/>
              <a:ahLst/>
              <a:cxnLst/>
              <a:rect r="r" b="b" t="t" l="l"/>
              <a:pathLst>
                <a:path h="798214" w="812800">
                  <a:moveTo>
                    <a:pt x="77694" y="0"/>
                  </a:moveTo>
                  <a:lnTo>
                    <a:pt x="735106" y="0"/>
                  </a:lnTo>
                  <a:cubicBezTo>
                    <a:pt x="755712" y="0"/>
                    <a:pt x="775474" y="8186"/>
                    <a:pt x="790044" y="22756"/>
                  </a:cubicBezTo>
                  <a:cubicBezTo>
                    <a:pt x="804614" y="37326"/>
                    <a:pt x="812800" y="57088"/>
                    <a:pt x="812800" y="77694"/>
                  </a:cubicBezTo>
                  <a:lnTo>
                    <a:pt x="812800" y="720520"/>
                  </a:lnTo>
                  <a:cubicBezTo>
                    <a:pt x="812800" y="741126"/>
                    <a:pt x="804614" y="760888"/>
                    <a:pt x="790044" y="775458"/>
                  </a:cubicBezTo>
                  <a:cubicBezTo>
                    <a:pt x="775474" y="790028"/>
                    <a:pt x="755712" y="798214"/>
                    <a:pt x="735106" y="798214"/>
                  </a:cubicBezTo>
                  <a:lnTo>
                    <a:pt x="77694" y="798214"/>
                  </a:lnTo>
                  <a:cubicBezTo>
                    <a:pt x="57088" y="798214"/>
                    <a:pt x="37326" y="790028"/>
                    <a:pt x="22756" y="775458"/>
                  </a:cubicBezTo>
                  <a:cubicBezTo>
                    <a:pt x="8186" y="760888"/>
                    <a:pt x="0" y="741126"/>
                    <a:pt x="0" y="720520"/>
                  </a:cubicBezTo>
                  <a:lnTo>
                    <a:pt x="0" y="77694"/>
                  </a:lnTo>
                  <a:cubicBezTo>
                    <a:pt x="0" y="57088"/>
                    <a:pt x="8186" y="37326"/>
                    <a:pt x="22756" y="22756"/>
                  </a:cubicBezTo>
                  <a:cubicBezTo>
                    <a:pt x="37326" y="8186"/>
                    <a:pt x="57088" y="0"/>
                    <a:pt x="77694" y="0"/>
                  </a:cubicBezTo>
                  <a:close/>
                </a:path>
              </a:pathLst>
            </a:custGeom>
            <a:blipFill>
              <a:blip r:embed="rId14"/>
              <a:stretch>
                <a:fillRect l="0" t="-1041" r="0" b="-1041"/>
              </a:stretch>
            </a:blipFill>
          </p:spPr>
        </p:sp>
      </p:grpSp>
      <p:grpSp>
        <p:nvGrpSpPr>
          <p:cNvPr name="Group 94" id="94"/>
          <p:cNvGrpSpPr/>
          <p:nvPr/>
        </p:nvGrpSpPr>
        <p:grpSpPr>
          <a:xfrm rot="0">
            <a:off x="2236039" y="8955199"/>
            <a:ext cx="1828708" cy="499191"/>
            <a:chOff x="0" y="0"/>
            <a:chExt cx="1290366" cy="352237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290366" cy="352237"/>
            </a:xfrm>
            <a:custGeom>
              <a:avLst/>
              <a:gdLst/>
              <a:ahLst/>
              <a:cxnLst/>
              <a:rect r="r" b="b" t="t" l="l"/>
              <a:pathLst>
                <a:path h="352237" w="1290366">
                  <a:moveTo>
                    <a:pt x="84671" y="0"/>
                  </a:moveTo>
                  <a:lnTo>
                    <a:pt x="1205695" y="0"/>
                  </a:lnTo>
                  <a:cubicBezTo>
                    <a:pt x="1228151" y="0"/>
                    <a:pt x="1249688" y="8921"/>
                    <a:pt x="1265566" y="24800"/>
                  </a:cubicBezTo>
                  <a:cubicBezTo>
                    <a:pt x="1281445" y="40678"/>
                    <a:pt x="1290366" y="62215"/>
                    <a:pt x="1290366" y="84671"/>
                  </a:cubicBezTo>
                  <a:lnTo>
                    <a:pt x="1290366" y="267567"/>
                  </a:lnTo>
                  <a:cubicBezTo>
                    <a:pt x="1290366" y="314329"/>
                    <a:pt x="1252458" y="352237"/>
                    <a:pt x="1205695" y="352237"/>
                  </a:cubicBezTo>
                  <a:lnTo>
                    <a:pt x="84671" y="352237"/>
                  </a:lnTo>
                  <a:cubicBezTo>
                    <a:pt x="62215" y="352237"/>
                    <a:pt x="40678" y="343317"/>
                    <a:pt x="24800" y="327438"/>
                  </a:cubicBezTo>
                  <a:cubicBezTo>
                    <a:pt x="8921" y="311559"/>
                    <a:pt x="0" y="290023"/>
                    <a:pt x="0" y="267567"/>
                  </a:cubicBezTo>
                  <a:lnTo>
                    <a:pt x="0" y="84671"/>
                  </a:lnTo>
                  <a:cubicBezTo>
                    <a:pt x="0" y="62215"/>
                    <a:pt x="8921" y="40678"/>
                    <a:pt x="24800" y="24800"/>
                  </a:cubicBezTo>
                  <a:cubicBezTo>
                    <a:pt x="40678" y="8921"/>
                    <a:pt x="62215" y="0"/>
                    <a:pt x="84671" y="0"/>
                  </a:cubicBezTo>
                  <a:close/>
                </a:path>
              </a:pathLst>
            </a:custGeom>
            <a:solidFill>
              <a:srgbClr val="FCFCFC"/>
            </a:solidFill>
            <a:ln w="28575" cap="sq">
              <a:solidFill>
                <a:srgbClr val="231F20"/>
              </a:solidFill>
              <a:prstDash val="solid"/>
              <a:miter/>
            </a:ln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1290366" cy="390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7" id="97"/>
          <p:cNvSpPr txBox="true"/>
          <p:nvPr/>
        </p:nvSpPr>
        <p:spPr>
          <a:xfrm rot="0">
            <a:off x="5291881" y="5404689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Kethan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8317011" y="5404689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Koushik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11284991" y="5404689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Sai Saketh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8329074" y="8948174"/>
            <a:ext cx="1886270" cy="86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Praneeth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TextBox 101" id="101"/>
          <p:cNvSpPr txBox="true"/>
          <p:nvPr/>
        </p:nvSpPr>
        <p:spPr>
          <a:xfrm rot="0">
            <a:off x="11401916" y="8896962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Kishore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5289744" y="8917501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Obul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4488336" y="5373615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Umesh</a:t>
            </a:r>
          </a:p>
        </p:txBody>
      </p:sp>
      <p:sp>
        <p:nvSpPr>
          <p:cNvPr name="TextBox 104" id="104"/>
          <p:cNvSpPr txBox="true"/>
          <p:nvPr/>
        </p:nvSpPr>
        <p:spPr>
          <a:xfrm rot="0">
            <a:off x="14350311" y="8925659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Cezan</a:t>
            </a:r>
          </a:p>
        </p:txBody>
      </p:sp>
      <p:sp>
        <p:nvSpPr>
          <p:cNvPr name="TextBox 105" id="105"/>
          <p:cNvSpPr txBox="true"/>
          <p:nvPr/>
        </p:nvSpPr>
        <p:spPr>
          <a:xfrm rot="0">
            <a:off x="2213741" y="5418813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Kundan</a:t>
            </a:r>
          </a:p>
        </p:txBody>
      </p:sp>
      <p:sp>
        <p:nvSpPr>
          <p:cNvPr name="TextBox 106" id="106"/>
          <p:cNvSpPr txBox="true"/>
          <p:nvPr/>
        </p:nvSpPr>
        <p:spPr>
          <a:xfrm rot="0">
            <a:off x="2197939" y="8917388"/>
            <a:ext cx="1886270" cy="443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b="true" sz="2400">
                <a:solidFill>
                  <a:srgbClr val="231F20"/>
                </a:solidFill>
                <a:latin typeface="Solomon Sans Bold"/>
                <a:ea typeface="Solomon Sans Bold"/>
                <a:cs typeface="Solomon Sans Bold"/>
                <a:sym typeface="Solomon Sans Bold"/>
              </a:rPr>
              <a:t>Srijani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89865" y="781942"/>
            <a:ext cx="10277768" cy="8273603"/>
          </a:xfrm>
          <a:custGeom>
            <a:avLst/>
            <a:gdLst/>
            <a:ahLst/>
            <a:cxnLst/>
            <a:rect r="r" b="b" t="t" l="l"/>
            <a:pathLst>
              <a:path h="8273603" w="10277768">
                <a:moveTo>
                  <a:pt x="0" y="0"/>
                </a:moveTo>
                <a:lnTo>
                  <a:pt x="10277768" y="0"/>
                </a:lnTo>
                <a:lnTo>
                  <a:pt x="10277768" y="8273603"/>
                </a:lnTo>
                <a:lnTo>
                  <a:pt x="0" y="82736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424304">
            <a:off x="5542400" y="4175698"/>
            <a:ext cx="7045939" cy="123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30"/>
              </a:lnSpc>
            </a:pPr>
            <a:r>
              <a:rPr lang="en-US" sz="10388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Thank You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327102" y="7675291"/>
            <a:ext cx="2988373" cy="2760509"/>
          </a:xfrm>
          <a:custGeom>
            <a:avLst/>
            <a:gdLst/>
            <a:ahLst/>
            <a:cxnLst/>
            <a:rect r="r" b="b" t="t" l="l"/>
            <a:pathLst>
              <a:path h="2760509" w="2988373">
                <a:moveTo>
                  <a:pt x="0" y="0"/>
                </a:moveTo>
                <a:lnTo>
                  <a:pt x="2988373" y="0"/>
                </a:lnTo>
                <a:lnTo>
                  <a:pt x="2988373" y="2760509"/>
                </a:lnTo>
                <a:lnTo>
                  <a:pt x="0" y="27605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32662">
            <a:off x="15194916" y="2763398"/>
            <a:ext cx="1623887" cy="1974331"/>
          </a:xfrm>
          <a:custGeom>
            <a:avLst/>
            <a:gdLst/>
            <a:ahLst/>
            <a:cxnLst/>
            <a:rect r="r" b="b" t="t" l="l"/>
            <a:pathLst>
              <a:path h="1974331" w="1623887">
                <a:moveTo>
                  <a:pt x="0" y="0"/>
                </a:moveTo>
                <a:lnTo>
                  <a:pt x="1623887" y="0"/>
                </a:lnTo>
                <a:lnTo>
                  <a:pt x="1623887" y="1974331"/>
                </a:lnTo>
                <a:lnTo>
                  <a:pt x="0" y="19743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360823">
            <a:off x="480498" y="5050919"/>
            <a:ext cx="2748935" cy="2680211"/>
          </a:xfrm>
          <a:custGeom>
            <a:avLst/>
            <a:gdLst/>
            <a:ahLst/>
            <a:cxnLst/>
            <a:rect r="r" b="b" t="t" l="l"/>
            <a:pathLst>
              <a:path h="2680211" w="2748935">
                <a:moveTo>
                  <a:pt x="0" y="0"/>
                </a:moveTo>
                <a:lnTo>
                  <a:pt x="2748934" y="0"/>
                </a:lnTo>
                <a:lnTo>
                  <a:pt x="2748934" y="2680211"/>
                </a:lnTo>
                <a:lnTo>
                  <a:pt x="0" y="2680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1126" y="781942"/>
            <a:ext cx="2128750" cy="1867978"/>
          </a:xfrm>
          <a:custGeom>
            <a:avLst/>
            <a:gdLst/>
            <a:ahLst/>
            <a:cxnLst/>
            <a:rect r="r" b="b" t="t" l="l"/>
            <a:pathLst>
              <a:path h="1867978" w="2128750">
                <a:moveTo>
                  <a:pt x="0" y="0"/>
                </a:moveTo>
                <a:lnTo>
                  <a:pt x="2128750" y="0"/>
                </a:lnTo>
                <a:lnTo>
                  <a:pt x="2128750" y="1867978"/>
                </a:lnTo>
                <a:lnTo>
                  <a:pt x="0" y="18679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74893">
            <a:off x="15664777" y="5916957"/>
            <a:ext cx="1948897" cy="2266159"/>
          </a:xfrm>
          <a:custGeom>
            <a:avLst/>
            <a:gdLst/>
            <a:ahLst/>
            <a:cxnLst/>
            <a:rect r="r" b="b" t="t" l="l"/>
            <a:pathLst>
              <a:path h="2266159" w="1948897">
                <a:moveTo>
                  <a:pt x="0" y="0"/>
                </a:moveTo>
                <a:lnTo>
                  <a:pt x="1948897" y="0"/>
                </a:lnTo>
                <a:lnTo>
                  <a:pt x="1948897" y="2266159"/>
                </a:lnTo>
                <a:lnTo>
                  <a:pt x="0" y="22661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3" id="13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993789" y="7336447"/>
            <a:ext cx="2217066" cy="2217066"/>
          </a:xfrm>
          <a:custGeom>
            <a:avLst/>
            <a:gdLst/>
            <a:ahLst/>
            <a:cxnLst/>
            <a:rect r="r" b="b" t="t" l="l"/>
            <a:pathLst>
              <a:path h="2217066" w="2217066">
                <a:moveTo>
                  <a:pt x="0" y="0"/>
                </a:moveTo>
                <a:lnTo>
                  <a:pt x="2217066" y="0"/>
                </a:lnTo>
                <a:lnTo>
                  <a:pt x="2217066" y="2217066"/>
                </a:lnTo>
                <a:lnTo>
                  <a:pt x="0" y="2217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68141" y="7336447"/>
            <a:ext cx="2080380" cy="2080380"/>
          </a:xfrm>
          <a:custGeom>
            <a:avLst/>
            <a:gdLst/>
            <a:ahLst/>
            <a:cxnLst/>
            <a:rect r="r" b="b" t="t" l="l"/>
            <a:pathLst>
              <a:path h="2080380" w="2080380">
                <a:moveTo>
                  <a:pt x="0" y="0"/>
                </a:moveTo>
                <a:lnTo>
                  <a:pt x="2080380" y="0"/>
                </a:lnTo>
                <a:lnTo>
                  <a:pt x="2080380" y="2080380"/>
                </a:lnTo>
                <a:lnTo>
                  <a:pt x="0" y="20803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308562" y="3095225"/>
            <a:ext cx="2239958" cy="2239958"/>
          </a:xfrm>
          <a:custGeom>
            <a:avLst/>
            <a:gdLst/>
            <a:ahLst/>
            <a:cxnLst/>
            <a:rect r="r" b="b" t="t" l="l"/>
            <a:pathLst>
              <a:path h="2239958" w="2239958">
                <a:moveTo>
                  <a:pt x="0" y="0"/>
                </a:moveTo>
                <a:lnTo>
                  <a:pt x="2239959" y="0"/>
                </a:lnTo>
                <a:lnTo>
                  <a:pt x="2239959" y="2239959"/>
                </a:lnTo>
                <a:lnTo>
                  <a:pt x="0" y="22399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5400000">
            <a:off x="1808795" y="6217657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-5400000">
            <a:off x="1808795" y="1926643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7"/>
                </a:lnTo>
                <a:lnTo>
                  <a:pt x="0" y="44546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-5400000">
            <a:off x="14969272" y="6217657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874544" y="3245766"/>
            <a:ext cx="2336311" cy="2336311"/>
          </a:xfrm>
          <a:custGeom>
            <a:avLst/>
            <a:gdLst/>
            <a:ahLst/>
            <a:cxnLst/>
            <a:rect r="r" b="b" t="t" l="l"/>
            <a:pathLst>
              <a:path h="2336311" w="2336311">
                <a:moveTo>
                  <a:pt x="0" y="0"/>
                </a:moveTo>
                <a:lnTo>
                  <a:pt x="2336311" y="0"/>
                </a:lnTo>
                <a:lnTo>
                  <a:pt x="2336311" y="2336310"/>
                </a:lnTo>
                <a:lnTo>
                  <a:pt x="0" y="23363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879" y="487650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Introduction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0181" y="8081755"/>
            <a:ext cx="4078385" cy="65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Transactions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0181" y="3516834"/>
            <a:ext cx="4078385" cy="132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Inventory</a:t>
            </a:r>
          </a:p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Management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670658" y="8081755"/>
            <a:ext cx="4078385" cy="65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Analysis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5400000">
            <a:off x="14969272" y="2106309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3" id="23"/>
          <p:cNvSpPr txBox="true"/>
          <p:nvPr/>
        </p:nvSpPr>
        <p:spPr>
          <a:xfrm rot="0">
            <a:off x="13670658" y="3715551"/>
            <a:ext cx="4078385" cy="132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Invoice</a:t>
            </a:r>
          </a:p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Generation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5400000">
            <a:off x="1808795" y="6217657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5400000">
            <a:off x="1808795" y="1926643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7"/>
                </a:lnTo>
                <a:lnTo>
                  <a:pt x="0" y="44546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400000">
            <a:off x="14969272" y="6217657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4" id="14"/>
          <p:cNvSpPr txBox="true"/>
          <p:nvPr/>
        </p:nvSpPr>
        <p:spPr>
          <a:xfrm rot="0">
            <a:off x="672879" y="487650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Introduction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0181" y="8081755"/>
            <a:ext cx="4078385" cy="65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Transactions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0181" y="3516834"/>
            <a:ext cx="4078385" cy="132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Inventory</a:t>
            </a:r>
          </a:p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Management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670658" y="8081755"/>
            <a:ext cx="4078385" cy="65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Analysis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-5400000">
            <a:off x="14969272" y="2106309"/>
            <a:ext cx="1481157" cy="4454608"/>
          </a:xfrm>
          <a:custGeom>
            <a:avLst/>
            <a:gdLst/>
            <a:ahLst/>
            <a:cxnLst/>
            <a:rect r="r" b="b" t="t" l="l"/>
            <a:pathLst>
              <a:path h="4454608" w="1481157">
                <a:moveTo>
                  <a:pt x="0" y="0"/>
                </a:moveTo>
                <a:lnTo>
                  <a:pt x="1481157" y="0"/>
                </a:lnTo>
                <a:lnTo>
                  <a:pt x="1481157" y="4454608"/>
                </a:lnTo>
                <a:lnTo>
                  <a:pt x="0" y="4454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3670658" y="3715551"/>
            <a:ext cx="4078385" cy="1320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Invoice</a:t>
            </a:r>
          </a:p>
          <a:p>
            <a:pPr algn="ctr">
              <a:lnSpc>
                <a:spcPts val="5304"/>
              </a:lnSpc>
            </a:pPr>
            <a:r>
              <a:rPr lang="en-US" sz="378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Generation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508331" y="3183559"/>
            <a:ext cx="5548446" cy="5548446"/>
          </a:xfrm>
          <a:custGeom>
            <a:avLst/>
            <a:gdLst/>
            <a:ahLst/>
            <a:cxnLst/>
            <a:rect r="r" b="b" t="t" l="l"/>
            <a:pathLst>
              <a:path h="5548446" w="5548446">
                <a:moveTo>
                  <a:pt x="0" y="0"/>
                </a:moveTo>
                <a:lnTo>
                  <a:pt x="5548446" y="0"/>
                </a:lnTo>
                <a:lnTo>
                  <a:pt x="5548446" y="5548446"/>
                </a:lnTo>
                <a:lnTo>
                  <a:pt x="0" y="55484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879" y="487650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Need for the Software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10752" y="2358596"/>
            <a:ext cx="17326403" cy="7928404"/>
            <a:chOff x="0" y="0"/>
            <a:chExt cx="4563332" cy="20881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563332" cy="2088139"/>
            </a:xfrm>
            <a:custGeom>
              <a:avLst/>
              <a:gdLst/>
              <a:ahLst/>
              <a:cxnLst/>
              <a:rect r="r" b="b" t="t" l="l"/>
              <a:pathLst>
                <a:path h="2088139" w="4563332">
                  <a:moveTo>
                    <a:pt x="0" y="0"/>
                  </a:moveTo>
                  <a:lnTo>
                    <a:pt x="4563332" y="0"/>
                  </a:lnTo>
                  <a:lnTo>
                    <a:pt x="4563332" y="2088139"/>
                  </a:lnTo>
                  <a:lnTo>
                    <a:pt x="0" y="2088139"/>
                  </a:ln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4563332" cy="2126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711093" y="6279913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8"/>
                </a:lnTo>
                <a:lnTo>
                  <a:pt x="0" y="490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72993" y="2928474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418894" y="2909424"/>
            <a:ext cx="14840406" cy="159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Manual inventory tracking is time-consuming and error-prone</a:t>
            </a: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Many businesses rely on physical registers to track stock, prices, seller and buyer details and quantities, often leading to mismatches, missed updates, or stockouts.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711093" y="4906542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418894" y="4873376"/>
            <a:ext cx="12382975" cy="1057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To streamline operations</a:t>
            </a: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by automating inventory billing and transactions tracking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701568" y="8323259"/>
            <a:ext cx="490709" cy="490709"/>
          </a:xfrm>
          <a:custGeom>
            <a:avLst/>
            <a:gdLst/>
            <a:ahLst/>
            <a:cxnLst/>
            <a:rect r="r" b="b" t="t" l="l"/>
            <a:pathLst>
              <a:path h="490709" w="490709">
                <a:moveTo>
                  <a:pt x="0" y="0"/>
                </a:moveTo>
                <a:lnTo>
                  <a:pt x="490708" y="0"/>
                </a:lnTo>
                <a:lnTo>
                  <a:pt x="490708" y="490709"/>
                </a:lnTo>
                <a:lnTo>
                  <a:pt x="0" y="490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39484" y="2044941"/>
            <a:ext cx="1862317" cy="1862317"/>
          </a:xfrm>
          <a:custGeom>
            <a:avLst/>
            <a:gdLst/>
            <a:ahLst/>
            <a:cxnLst/>
            <a:rect r="r" b="b" t="t" l="l"/>
            <a:pathLst>
              <a:path h="1862317" w="1862317">
                <a:moveTo>
                  <a:pt x="0" y="0"/>
                </a:moveTo>
                <a:lnTo>
                  <a:pt x="1862317" y="0"/>
                </a:lnTo>
                <a:lnTo>
                  <a:pt x="1862317" y="1862317"/>
                </a:lnTo>
                <a:lnTo>
                  <a:pt x="0" y="186231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418894" y="6246746"/>
            <a:ext cx="14840406" cy="159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No centralized record of retailers, suppliers, and transaction history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Most businesses lack a single platform to view past transactions, dues, and contact details for each stakeholder, leading to confusion and poor tracking.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09369" y="8256584"/>
            <a:ext cx="13249249" cy="15907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Lack of insight into profit trends and product-wise sales 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Businesses often don’t analyze their sales trends due to lack of tools or time, missing key insights like seasonal demands or best-selling items.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349240">
            <a:off x="-333667" y="2111185"/>
            <a:ext cx="10642851" cy="8567495"/>
          </a:xfrm>
          <a:custGeom>
            <a:avLst/>
            <a:gdLst/>
            <a:ahLst/>
            <a:cxnLst/>
            <a:rect r="r" b="b" t="t" l="l"/>
            <a:pathLst>
              <a:path h="8567495" w="10642851">
                <a:moveTo>
                  <a:pt x="0" y="0"/>
                </a:moveTo>
                <a:lnTo>
                  <a:pt x="10642851" y="0"/>
                </a:lnTo>
                <a:lnTo>
                  <a:pt x="10642851" y="8567495"/>
                </a:lnTo>
                <a:lnTo>
                  <a:pt x="0" y="85674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19904" y="3073229"/>
            <a:ext cx="1352864" cy="887971"/>
          </a:xfrm>
          <a:custGeom>
            <a:avLst/>
            <a:gdLst/>
            <a:ahLst/>
            <a:cxnLst/>
            <a:rect r="r" b="b" t="t" l="l"/>
            <a:pathLst>
              <a:path h="887971" w="1352864">
                <a:moveTo>
                  <a:pt x="0" y="0"/>
                </a:moveTo>
                <a:lnTo>
                  <a:pt x="1352865" y="0"/>
                </a:lnTo>
                <a:lnTo>
                  <a:pt x="1352865" y="887971"/>
                </a:lnTo>
                <a:lnTo>
                  <a:pt x="0" y="8879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869164" y="5584038"/>
            <a:ext cx="6811769" cy="4145721"/>
            <a:chOff x="0" y="0"/>
            <a:chExt cx="1934019" cy="11770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34019" cy="1177067"/>
            </a:xfrm>
            <a:custGeom>
              <a:avLst/>
              <a:gdLst/>
              <a:ahLst/>
              <a:cxnLst/>
              <a:rect r="r" b="b" t="t" l="l"/>
              <a:pathLst>
                <a:path h="1177067" w="1934019">
                  <a:moveTo>
                    <a:pt x="39779" y="0"/>
                  </a:moveTo>
                  <a:lnTo>
                    <a:pt x="1894240" y="0"/>
                  </a:lnTo>
                  <a:cubicBezTo>
                    <a:pt x="1916210" y="0"/>
                    <a:pt x="1934019" y="17810"/>
                    <a:pt x="1934019" y="39779"/>
                  </a:cubicBezTo>
                  <a:lnTo>
                    <a:pt x="1934019" y="1137287"/>
                  </a:lnTo>
                  <a:cubicBezTo>
                    <a:pt x="1934019" y="1159257"/>
                    <a:pt x="1916210" y="1177067"/>
                    <a:pt x="1894240" y="1177067"/>
                  </a:cubicBezTo>
                  <a:lnTo>
                    <a:pt x="39779" y="1177067"/>
                  </a:lnTo>
                  <a:cubicBezTo>
                    <a:pt x="17810" y="1177067"/>
                    <a:pt x="0" y="1159257"/>
                    <a:pt x="0" y="1137287"/>
                  </a:cubicBezTo>
                  <a:lnTo>
                    <a:pt x="0" y="39779"/>
                  </a:lnTo>
                  <a:cubicBezTo>
                    <a:pt x="0" y="17810"/>
                    <a:pt x="17810" y="0"/>
                    <a:pt x="39779" y="0"/>
                  </a:cubicBezTo>
                  <a:close/>
                </a:path>
              </a:pathLst>
            </a:custGeom>
            <a:solidFill>
              <a:srgbClr val="1E1E3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34019" cy="121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716185" y="5475427"/>
            <a:ext cx="6811769" cy="4145721"/>
            <a:chOff x="0" y="0"/>
            <a:chExt cx="1082516" cy="65883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82516" cy="658832"/>
            </a:xfrm>
            <a:custGeom>
              <a:avLst/>
              <a:gdLst/>
              <a:ahLst/>
              <a:cxnLst/>
              <a:rect r="r" b="b" t="t" l="l"/>
              <a:pathLst>
                <a:path h="658832" w="1082516">
                  <a:moveTo>
                    <a:pt x="38643" y="0"/>
                  </a:moveTo>
                  <a:lnTo>
                    <a:pt x="1043874" y="0"/>
                  </a:lnTo>
                  <a:cubicBezTo>
                    <a:pt x="1054122" y="0"/>
                    <a:pt x="1063951" y="4071"/>
                    <a:pt x="1071198" y="11318"/>
                  </a:cubicBezTo>
                  <a:cubicBezTo>
                    <a:pt x="1078445" y="18565"/>
                    <a:pt x="1082516" y="28394"/>
                    <a:pt x="1082516" y="38643"/>
                  </a:cubicBezTo>
                  <a:lnTo>
                    <a:pt x="1082516" y="620189"/>
                  </a:lnTo>
                  <a:cubicBezTo>
                    <a:pt x="1082516" y="630438"/>
                    <a:pt x="1078445" y="640267"/>
                    <a:pt x="1071198" y="647514"/>
                  </a:cubicBezTo>
                  <a:cubicBezTo>
                    <a:pt x="1063951" y="654761"/>
                    <a:pt x="1054122" y="658832"/>
                    <a:pt x="1043874" y="658832"/>
                  </a:cubicBezTo>
                  <a:lnTo>
                    <a:pt x="38643" y="658832"/>
                  </a:lnTo>
                  <a:cubicBezTo>
                    <a:pt x="28394" y="658832"/>
                    <a:pt x="18565" y="654761"/>
                    <a:pt x="11318" y="647514"/>
                  </a:cubicBezTo>
                  <a:cubicBezTo>
                    <a:pt x="4071" y="640267"/>
                    <a:pt x="0" y="630438"/>
                    <a:pt x="0" y="620189"/>
                  </a:cubicBezTo>
                  <a:lnTo>
                    <a:pt x="0" y="38643"/>
                  </a:lnTo>
                  <a:cubicBezTo>
                    <a:pt x="0" y="28394"/>
                    <a:pt x="4071" y="18565"/>
                    <a:pt x="11318" y="11318"/>
                  </a:cubicBezTo>
                  <a:cubicBezTo>
                    <a:pt x="18565" y="4071"/>
                    <a:pt x="28394" y="0"/>
                    <a:pt x="38643" y="0"/>
                  </a:cubicBezTo>
                  <a:close/>
                </a:path>
              </a:pathLst>
            </a:custGeom>
            <a:blipFill>
              <a:blip r:embed="rId7"/>
              <a:stretch>
                <a:fillRect l="-3812" t="0" r="-3812" b="0"/>
              </a:stretch>
            </a:blipFill>
            <a:ln w="85725" cap="rnd">
              <a:solidFill>
                <a:srgbClr val="1E1E3A"/>
              </a:solidFill>
              <a:prstDash val="solid"/>
              <a:round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5849386" y="7532295"/>
            <a:ext cx="4526212" cy="2754705"/>
            <a:chOff x="0" y="0"/>
            <a:chExt cx="1934019" cy="11770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934019" cy="1177067"/>
            </a:xfrm>
            <a:custGeom>
              <a:avLst/>
              <a:gdLst/>
              <a:ahLst/>
              <a:cxnLst/>
              <a:rect r="r" b="b" t="t" l="l"/>
              <a:pathLst>
                <a:path h="1177067" w="1934019">
                  <a:moveTo>
                    <a:pt x="59866" y="0"/>
                  </a:moveTo>
                  <a:lnTo>
                    <a:pt x="1874153" y="0"/>
                  </a:lnTo>
                  <a:cubicBezTo>
                    <a:pt x="1907216" y="0"/>
                    <a:pt x="1934019" y="26803"/>
                    <a:pt x="1934019" y="59866"/>
                  </a:cubicBezTo>
                  <a:lnTo>
                    <a:pt x="1934019" y="1117200"/>
                  </a:lnTo>
                  <a:cubicBezTo>
                    <a:pt x="1934019" y="1150264"/>
                    <a:pt x="1907216" y="1177067"/>
                    <a:pt x="1874153" y="1177067"/>
                  </a:cubicBezTo>
                  <a:lnTo>
                    <a:pt x="59866" y="1177067"/>
                  </a:lnTo>
                  <a:cubicBezTo>
                    <a:pt x="26803" y="1177067"/>
                    <a:pt x="0" y="1150264"/>
                    <a:pt x="0" y="1117200"/>
                  </a:cubicBezTo>
                  <a:lnTo>
                    <a:pt x="0" y="59866"/>
                  </a:lnTo>
                  <a:cubicBezTo>
                    <a:pt x="0" y="26803"/>
                    <a:pt x="26803" y="0"/>
                    <a:pt x="5986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934019" cy="121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321437" y="2607185"/>
            <a:ext cx="1097115" cy="1495216"/>
          </a:xfrm>
          <a:custGeom>
            <a:avLst/>
            <a:gdLst/>
            <a:ahLst/>
            <a:cxnLst/>
            <a:rect r="r" b="b" t="t" l="l"/>
            <a:pathLst>
              <a:path h="1495216" w="1097115">
                <a:moveTo>
                  <a:pt x="0" y="0"/>
                </a:moveTo>
                <a:lnTo>
                  <a:pt x="1097115" y="0"/>
                </a:lnTo>
                <a:lnTo>
                  <a:pt x="1097115" y="1495215"/>
                </a:lnTo>
                <a:lnTo>
                  <a:pt x="0" y="14952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2343783" y="3354793"/>
            <a:ext cx="4526212" cy="2754705"/>
            <a:chOff x="0" y="0"/>
            <a:chExt cx="1082516" cy="6588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82516" cy="658832"/>
            </a:xfrm>
            <a:custGeom>
              <a:avLst/>
              <a:gdLst/>
              <a:ahLst/>
              <a:cxnLst/>
              <a:rect r="r" b="b" t="t" l="l"/>
              <a:pathLst>
                <a:path h="658832" w="1082516">
                  <a:moveTo>
                    <a:pt x="58156" y="0"/>
                  </a:moveTo>
                  <a:lnTo>
                    <a:pt x="1024361" y="0"/>
                  </a:lnTo>
                  <a:cubicBezTo>
                    <a:pt x="1056479" y="0"/>
                    <a:pt x="1082516" y="26037"/>
                    <a:pt x="1082516" y="58156"/>
                  </a:cubicBezTo>
                  <a:lnTo>
                    <a:pt x="1082516" y="600676"/>
                  </a:lnTo>
                  <a:cubicBezTo>
                    <a:pt x="1082516" y="616100"/>
                    <a:pt x="1076389" y="630892"/>
                    <a:pt x="1065483" y="641799"/>
                  </a:cubicBezTo>
                  <a:cubicBezTo>
                    <a:pt x="1054577" y="652705"/>
                    <a:pt x="1039784" y="658832"/>
                    <a:pt x="1024361" y="658832"/>
                  </a:cubicBezTo>
                  <a:lnTo>
                    <a:pt x="58156" y="658832"/>
                  </a:lnTo>
                  <a:cubicBezTo>
                    <a:pt x="26037" y="658832"/>
                    <a:pt x="0" y="632795"/>
                    <a:pt x="0" y="600676"/>
                  </a:cubicBezTo>
                  <a:lnTo>
                    <a:pt x="0" y="58156"/>
                  </a:lnTo>
                  <a:cubicBezTo>
                    <a:pt x="0" y="26037"/>
                    <a:pt x="26037" y="0"/>
                    <a:pt x="58156" y="0"/>
                  </a:cubicBezTo>
                  <a:close/>
                </a:path>
              </a:pathLst>
            </a:custGeom>
            <a:blipFill>
              <a:blip r:embed="rId10"/>
              <a:stretch>
                <a:fillRect l="0" t="-10177" r="0" b="-10177"/>
              </a:stretch>
            </a:blipFill>
            <a:ln w="85725" cap="rnd">
              <a:solidFill>
                <a:srgbClr val="1E1E3A"/>
              </a:solidFill>
              <a:prstDash val="solid"/>
              <a:round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2272769" y="3865950"/>
            <a:ext cx="6187879" cy="428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Wholesalers</a:t>
            </a:r>
          </a:p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Distributors</a:t>
            </a:r>
          </a:p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Enterprises</a:t>
            </a:r>
          </a:p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Super Stockists</a:t>
            </a:r>
          </a:p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B2B Traders</a:t>
            </a:r>
          </a:p>
          <a:p>
            <a:pPr algn="l" marL="868590" indent="-434295" lvl="1">
              <a:lnSpc>
                <a:spcPts val="5632"/>
              </a:lnSpc>
              <a:buFont typeface="Arial"/>
              <a:buChar char="•"/>
            </a:pPr>
            <a:r>
              <a:rPr lang="en-US" b="true" sz="4023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Chain Distributors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72879" y="487650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Potential Users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2879" y="230169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Major Requirements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144000" y="3756654"/>
            <a:ext cx="8363684" cy="6231256"/>
            <a:chOff x="0" y="0"/>
            <a:chExt cx="2202781" cy="164115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02781" cy="1641154"/>
            </a:xfrm>
            <a:custGeom>
              <a:avLst/>
              <a:gdLst/>
              <a:ahLst/>
              <a:cxnLst/>
              <a:rect r="r" b="b" t="t" l="l"/>
              <a:pathLst>
                <a:path h="1641154" w="2202781">
                  <a:moveTo>
                    <a:pt x="18513" y="0"/>
                  </a:moveTo>
                  <a:lnTo>
                    <a:pt x="2184268" y="0"/>
                  </a:lnTo>
                  <a:cubicBezTo>
                    <a:pt x="2189178" y="0"/>
                    <a:pt x="2193887" y="1950"/>
                    <a:pt x="2197359" y="5422"/>
                  </a:cubicBezTo>
                  <a:cubicBezTo>
                    <a:pt x="2200830" y="8894"/>
                    <a:pt x="2202781" y="13603"/>
                    <a:pt x="2202781" y="18513"/>
                  </a:cubicBezTo>
                  <a:lnTo>
                    <a:pt x="2202781" y="1622641"/>
                  </a:lnTo>
                  <a:cubicBezTo>
                    <a:pt x="2202781" y="1627551"/>
                    <a:pt x="2200830" y="1632260"/>
                    <a:pt x="2197359" y="1635732"/>
                  </a:cubicBezTo>
                  <a:cubicBezTo>
                    <a:pt x="2193887" y="1639203"/>
                    <a:pt x="2189178" y="1641154"/>
                    <a:pt x="2184268" y="1641154"/>
                  </a:cubicBezTo>
                  <a:lnTo>
                    <a:pt x="18513" y="1641154"/>
                  </a:lnTo>
                  <a:cubicBezTo>
                    <a:pt x="13603" y="1641154"/>
                    <a:pt x="8894" y="1639203"/>
                    <a:pt x="5422" y="1635732"/>
                  </a:cubicBezTo>
                  <a:cubicBezTo>
                    <a:pt x="1950" y="1632260"/>
                    <a:pt x="0" y="1627551"/>
                    <a:pt x="0" y="1622641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202781" cy="168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9144000" y="4352266"/>
            <a:ext cx="8115300" cy="5995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8"/>
              </a:lnSpc>
            </a:pPr>
          </a:p>
          <a:p>
            <a:pPr algn="l" marL="531812" indent="-265906" lvl="1">
              <a:lnSpc>
                <a:spcPts val="3448"/>
              </a:lnSpc>
              <a:buFont typeface="Arial"/>
              <a:buChar char="•"/>
            </a:pPr>
            <a:r>
              <a:rPr lang="en-US" sz="246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Stores the editable details of retailers and suppliers registered along with their invoice histories.</a:t>
            </a:r>
          </a:p>
          <a:p>
            <a:pPr algn="l" marL="531812" indent="-265906" lvl="1">
              <a:lnSpc>
                <a:spcPts val="3448"/>
              </a:lnSpc>
              <a:buFont typeface="Arial"/>
              <a:buChar char="•"/>
            </a:pPr>
            <a:r>
              <a:rPr lang="en-US" sz="246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Allows user to add invoice with the retailer/supplier, bill number, date, list of product-quantity pairs and discount % (incase of retailer invoice bill)</a:t>
            </a:r>
          </a:p>
          <a:p>
            <a:pPr algn="l" marL="531812" indent="-265906" lvl="1">
              <a:lnSpc>
                <a:spcPts val="3448"/>
              </a:lnSpc>
              <a:buFont typeface="Arial"/>
              <a:buChar char="•"/>
            </a:pPr>
            <a:r>
              <a:rPr lang="en-US" sz="246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During the addition of the bill, total amount for the bill is calculated dynamically. This amount is added to the pending transactions for the particular retailer/supplier and the quantity for each product is updated in the inventory.</a:t>
            </a:r>
          </a:p>
          <a:p>
            <a:pPr algn="ctr">
              <a:lnSpc>
                <a:spcPts val="344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691385" y="3997301"/>
            <a:ext cx="7268914" cy="73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Inward and Outward Supply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1817988" y="1637502"/>
            <a:ext cx="1851735" cy="1851735"/>
          </a:xfrm>
          <a:custGeom>
            <a:avLst/>
            <a:gdLst/>
            <a:ahLst/>
            <a:cxnLst/>
            <a:rect r="r" b="b" t="t" l="l"/>
            <a:pathLst>
              <a:path h="1851735" w="1851735">
                <a:moveTo>
                  <a:pt x="0" y="0"/>
                </a:moveTo>
                <a:lnTo>
                  <a:pt x="1851735" y="0"/>
                </a:lnTo>
                <a:lnTo>
                  <a:pt x="1851735" y="1851735"/>
                </a:lnTo>
                <a:lnTo>
                  <a:pt x="0" y="18517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371509" y="2030558"/>
            <a:ext cx="8270171" cy="5918267"/>
            <a:chOff x="0" y="0"/>
            <a:chExt cx="2178152" cy="15587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78152" cy="1558721"/>
            </a:xfrm>
            <a:custGeom>
              <a:avLst/>
              <a:gdLst/>
              <a:ahLst/>
              <a:cxnLst/>
              <a:rect r="r" b="b" t="t" l="l"/>
              <a:pathLst>
                <a:path h="1558721" w="2178152">
                  <a:moveTo>
                    <a:pt x="18723" y="0"/>
                  </a:moveTo>
                  <a:lnTo>
                    <a:pt x="2159430" y="0"/>
                  </a:lnTo>
                  <a:cubicBezTo>
                    <a:pt x="2169770" y="0"/>
                    <a:pt x="2178152" y="8382"/>
                    <a:pt x="2178152" y="18723"/>
                  </a:cubicBezTo>
                  <a:lnTo>
                    <a:pt x="2178152" y="1539998"/>
                  </a:lnTo>
                  <a:cubicBezTo>
                    <a:pt x="2178152" y="1544964"/>
                    <a:pt x="2176180" y="1549726"/>
                    <a:pt x="2172668" y="1553237"/>
                  </a:cubicBezTo>
                  <a:cubicBezTo>
                    <a:pt x="2169157" y="1556748"/>
                    <a:pt x="2164395" y="1558721"/>
                    <a:pt x="2159430" y="1558721"/>
                  </a:cubicBezTo>
                  <a:lnTo>
                    <a:pt x="18723" y="1558721"/>
                  </a:lnTo>
                  <a:cubicBezTo>
                    <a:pt x="8382" y="1558721"/>
                    <a:pt x="0" y="1550338"/>
                    <a:pt x="0" y="1539998"/>
                  </a:cubicBezTo>
                  <a:lnTo>
                    <a:pt x="0" y="18723"/>
                  </a:lnTo>
                  <a:cubicBezTo>
                    <a:pt x="0" y="8382"/>
                    <a:pt x="8382" y="0"/>
                    <a:pt x="1872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2178152" cy="1606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71509" y="2616646"/>
            <a:ext cx="7588915" cy="548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Manage inventory allows the user to view all the current products available in user’s inventory and their details like Item ID, Cost Price, Selling Price, MRP, GST (%) and Quantity.</a:t>
            </a: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The details of existing products are editable and new products can be added.</a:t>
            </a: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The Selling Price, Quantity and GST % are extracted from the Inventory app during the addition of invoices.</a:t>
            </a:r>
          </a:p>
          <a:p>
            <a:pPr algn="ctr">
              <a:lnSpc>
                <a:spcPts val="3631"/>
              </a:lnSpc>
            </a:pP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4624136" y="8316203"/>
            <a:ext cx="1884195" cy="1884195"/>
          </a:xfrm>
          <a:custGeom>
            <a:avLst/>
            <a:gdLst/>
            <a:ahLst/>
            <a:cxnLst/>
            <a:rect r="r" b="b" t="t" l="l"/>
            <a:pathLst>
              <a:path h="1884195" w="1884195">
                <a:moveTo>
                  <a:pt x="0" y="0"/>
                </a:moveTo>
                <a:lnTo>
                  <a:pt x="1884195" y="0"/>
                </a:lnTo>
                <a:lnTo>
                  <a:pt x="1884195" y="1884194"/>
                </a:lnTo>
                <a:lnTo>
                  <a:pt x="0" y="18841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224070" y="2151263"/>
            <a:ext cx="2645962" cy="73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Inventory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81045" y="1875162"/>
            <a:ext cx="1066712" cy="1066712"/>
          </a:xfrm>
          <a:custGeom>
            <a:avLst/>
            <a:gdLst/>
            <a:ahLst/>
            <a:cxnLst/>
            <a:rect r="r" b="b" t="t" l="l"/>
            <a:pathLst>
              <a:path h="1066712" w="1066712">
                <a:moveTo>
                  <a:pt x="0" y="0"/>
                </a:moveTo>
                <a:lnTo>
                  <a:pt x="1066712" y="0"/>
                </a:lnTo>
                <a:lnTo>
                  <a:pt x="1066712" y="1066712"/>
                </a:lnTo>
                <a:lnTo>
                  <a:pt x="0" y="1066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077325" y="3680454"/>
            <a:ext cx="888304" cy="888304"/>
          </a:xfrm>
          <a:custGeom>
            <a:avLst/>
            <a:gdLst/>
            <a:ahLst/>
            <a:cxnLst/>
            <a:rect r="r" b="b" t="t" l="l"/>
            <a:pathLst>
              <a:path h="888304" w="888304">
                <a:moveTo>
                  <a:pt x="0" y="0"/>
                </a:moveTo>
                <a:lnTo>
                  <a:pt x="888304" y="0"/>
                </a:lnTo>
                <a:lnTo>
                  <a:pt x="888304" y="888304"/>
                </a:lnTo>
                <a:lnTo>
                  <a:pt x="0" y="88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7278138" y="6616473"/>
            <a:ext cx="1477842" cy="1477842"/>
          </a:xfrm>
          <a:custGeom>
            <a:avLst/>
            <a:gdLst/>
            <a:ahLst/>
            <a:cxnLst/>
            <a:rect r="r" b="b" t="t" l="l"/>
            <a:pathLst>
              <a:path h="1477842" w="1477842">
                <a:moveTo>
                  <a:pt x="0" y="0"/>
                </a:moveTo>
                <a:lnTo>
                  <a:pt x="1477842" y="0"/>
                </a:lnTo>
                <a:lnTo>
                  <a:pt x="1477842" y="1477843"/>
                </a:lnTo>
                <a:lnTo>
                  <a:pt x="0" y="147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0800000">
            <a:off x="16221378" y="8633700"/>
            <a:ext cx="1477842" cy="1477842"/>
          </a:xfrm>
          <a:custGeom>
            <a:avLst/>
            <a:gdLst/>
            <a:ahLst/>
            <a:cxnLst/>
            <a:rect r="r" b="b" t="t" l="l"/>
            <a:pathLst>
              <a:path h="1477842" w="1477842">
                <a:moveTo>
                  <a:pt x="0" y="0"/>
                </a:moveTo>
                <a:lnTo>
                  <a:pt x="1477842" y="0"/>
                </a:lnTo>
                <a:lnTo>
                  <a:pt x="1477842" y="1477842"/>
                </a:lnTo>
                <a:lnTo>
                  <a:pt x="0" y="14778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756654"/>
            <a:ext cx="8363684" cy="6231256"/>
            <a:chOff x="0" y="0"/>
            <a:chExt cx="2202781" cy="164115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2781" cy="1641154"/>
            </a:xfrm>
            <a:custGeom>
              <a:avLst/>
              <a:gdLst/>
              <a:ahLst/>
              <a:cxnLst/>
              <a:rect r="r" b="b" t="t" l="l"/>
              <a:pathLst>
                <a:path h="1641154" w="2202781">
                  <a:moveTo>
                    <a:pt x="18513" y="0"/>
                  </a:moveTo>
                  <a:lnTo>
                    <a:pt x="2184268" y="0"/>
                  </a:lnTo>
                  <a:cubicBezTo>
                    <a:pt x="2189178" y="0"/>
                    <a:pt x="2193887" y="1950"/>
                    <a:pt x="2197359" y="5422"/>
                  </a:cubicBezTo>
                  <a:cubicBezTo>
                    <a:pt x="2200830" y="8894"/>
                    <a:pt x="2202781" y="13603"/>
                    <a:pt x="2202781" y="18513"/>
                  </a:cubicBezTo>
                  <a:lnTo>
                    <a:pt x="2202781" y="1622641"/>
                  </a:lnTo>
                  <a:cubicBezTo>
                    <a:pt x="2202781" y="1627551"/>
                    <a:pt x="2200830" y="1632260"/>
                    <a:pt x="2197359" y="1635732"/>
                  </a:cubicBezTo>
                  <a:cubicBezTo>
                    <a:pt x="2193887" y="1639203"/>
                    <a:pt x="2189178" y="1641154"/>
                    <a:pt x="2184268" y="1641154"/>
                  </a:cubicBezTo>
                  <a:lnTo>
                    <a:pt x="18513" y="1641154"/>
                  </a:lnTo>
                  <a:cubicBezTo>
                    <a:pt x="13603" y="1641154"/>
                    <a:pt x="8894" y="1639203"/>
                    <a:pt x="5422" y="1635732"/>
                  </a:cubicBezTo>
                  <a:cubicBezTo>
                    <a:pt x="1950" y="1632260"/>
                    <a:pt x="0" y="1627551"/>
                    <a:pt x="0" y="1622641"/>
                  </a:cubicBezTo>
                  <a:lnTo>
                    <a:pt x="0" y="18513"/>
                  </a:lnTo>
                  <a:cubicBezTo>
                    <a:pt x="0" y="13603"/>
                    <a:pt x="1950" y="8894"/>
                    <a:pt x="5422" y="5422"/>
                  </a:cubicBezTo>
                  <a:cubicBezTo>
                    <a:pt x="8894" y="1950"/>
                    <a:pt x="13603" y="0"/>
                    <a:pt x="1851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202781" cy="16887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1999741" y="3670929"/>
            <a:ext cx="5715721" cy="73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Analysis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144000" y="4342741"/>
            <a:ext cx="7039195" cy="5944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1"/>
              </a:lnSpc>
            </a:pP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Display profits and sales over time based on user-defined periods with basic statistics</a:t>
            </a: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Present graphs for:</a:t>
            </a:r>
          </a:p>
          <a:p>
            <a:pPr algn="l" marL="1119967" indent="-373322" lvl="2">
              <a:lnSpc>
                <a:spcPts val="3631"/>
              </a:lnSpc>
              <a:buFont typeface="Arial"/>
              <a:buChar char="⚬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Bills generated (last 2 months)</a:t>
            </a:r>
          </a:p>
          <a:p>
            <a:pPr algn="l" marL="1119967" indent="-373322" lvl="2">
              <a:lnSpc>
                <a:spcPts val="3631"/>
              </a:lnSpc>
              <a:buFont typeface="Arial"/>
              <a:buChar char="⚬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Inward transactions (last 2 months)</a:t>
            </a:r>
          </a:p>
          <a:p>
            <a:pPr algn="l" marL="559984" indent="-279992" lvl="1">
              <a:lnSpc>
                <a:spcPts val="3631"/>
              </a:lnSpc>
              <a:buFont typeface="Arial"/>
              <a:buChar char="•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Present tables showing sales per product for:</a:t>
            </a:r>
          </a:p>
          <a:p>
            <a:pPr algn="l" marL="1119967" indent="-373322" lvl="2">
              <a:lnSpc>
                <a:spcPts val="3631"/>
              </a:lnSpc>
              <a:buFont typeface="Arial"/>
              <a:buChar char="⚬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1-month period</a:t>
            </a:r>
          </a:p>
          <a:p>
            <a:pPr algn="l" marL="1119967" indent="-373322" lvl="2">
              <a:lnSpc>
                <a:spcPts val="3631"/>
              </a:lnSpc>
              <a:buFont typeface="Arial"/>
              <a:buChar char="⚬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3-month period</a:t>
            </a:r>
          </a:p>
          <a:p>
            <a:pPr algn="l" marL="1119967" indent="-373322" lvl="2">
              <a:lnSpc>
                <a:spcPts val="3631"/>
              </a:lnSpc>
              <a:buFont typeface="Arial"/>
              <a:buChar char="⚬"/>
            </a:pPr>
            <a:r>
              <a:rPr lang="en-US" sz="2593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6-month period</a:t>
            </a:r>
          </a:p>
          <a:p>
            <a:pPr algn="ctr">
              <a:lnSpc>
                <a:spcPts val="3631"/>
              </a:lnSpc>
            </a:pP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838535" y="8316203"/>
            <a:ext cx="1738170" cy="1884195"/>
          </a:xfrm>
          <a:custGeom>
            <a:avLst/>
            <a:gdLst/>
            <a:ahLst/>
            <a:cxnLst/>
            <a:rect r="r" b="b" t="t" l="l"/>
            <a:pathLst>
              <a:path h="1884195" w="1738170">
                <a:moveTo>
                  <a:pt x="0" y="0"/>
                </a:moveTo>
                <a:lnTo>
                  <a:pt x="1738169" y="0"/>
                </a:lnTo>
                <a:lnTo>
                  <a:pt x="1738169" y="1884194"/>
                </a:lnTo>
                <a:lnTo>
                  <a:pt x="0" y="18841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474107" y="1554897"/>
            <a:ext cx="1851735" cy="1851735"/>
          </a:xfrm>
          <a:custGeom>
            <a:avLst/>
            <a:gdLst/>
            <a:ahLst/>
            <a:cxnLst/>
            <a:rect r="r" b="b" t="t" l="l"/>
            <a:pathLst>
              <a:path h="1851735" w="1851735">
                <a:moveTo>
                  <a:pt x="0" y="0"/>
                </a:moveTo>
                <a:lnTo>
                  <a:pt x="1851735" y="0"/>
                </a:lnTo>
                <a:lnTo>
                  <a:pt x="1851735" y="1851735"/>
                </a:lnTo>
                <a:lnTo>
                  <a:pt x="0" y="1851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72879" y="357693"/>
            <a:ext cx="11670904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Major Requirements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371509" y="2030558"/>
            <a:ext cx="8270171" cy="5918267"/>
            <a:chOff x="0" y="0"/>
            <a:chExt cx="2178152" cy="155872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78152" cy="1558721"/>
            </a:xfrm>
            <a:custGeom>
              <a:avLst/>
              <a:gdLst/>
              <a:ahLst/>
              <a:cxnLst/>
              <a:rect r="r" b="b" t="t" l="l"/>
              <a:pathLst>
                <a:path h="1558721" w="2178152">
                  <a:moveTo>
                    <a:pt x="18723" y="0"/>
                  </a:moveTo>
                  <a:lnTo>
                    <a:pt x="2159430" y="0"/>
                  </a:lnTo>
                  <a:cubicBezTo>
                    <a:pt x="2169770" y="0"/>
                    <a:pt x="2178152" y="8382"/>
                    <a:pt x="2178152" y="18723"/>
                  </a:cubicBezTo>
                  <a:lnTo>
                    <a:pt x="2178152" y="1539998"/>
                  </a:lnTo>
                  <a:cubicBezTo>
                    <a:pt x="2178152" y="1544964"/>
                    <a:pt x="2176180" y="1549726"/>
                    <a:pt x="2172668" y="1553237"/>
                  </a:cubicBezTo>
                  <a:cubicBezTo>
                    <a:pt x="2169157" y="1556748"/>
                    <a:pt x="2164395" y="1558721"/>
                    <a:pt x="2159430" y="1558721"/>
                  </a:cubicBezTo>
                  <a:lnTo>
                    <a:pt x="18723" y="1558721"/>
                  </a:lnTo>
                  <a:cubicBezTo>
                    <a:pt x="8382" y="1558721"/>
                    <a:pt x="0" y="1550338"/>
                    <a:pt x="0" y="1539998"/>
                  </a:cubicBezTo>
                  <a:lnTo>
                    <a:pt x="0" y="18723"/>
                  </a:lnTo>
                  <a:cubicBezTo>
                    <a:pt x="0" y="8382"/>
                    <a:pt x="8382" y="0"/>
                    <a:pt x="1872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178152" cy="1606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36468" y="2911921"/>
            <a:ext cx="7828953" cy="477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5"/>
              </a:lnSpc>
            </a:pPr>
            <a:r>
              <a:rPr lang="en-US" sz="211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Add Inward Transactions:</a:t>
            </a:r>
          </a:p>
          <a:p>
            <a:pPr algn="l" marL="455762" indent="-227881" lvl="1">
              <a:lnSpc>
                <a:spcPts val="2955"/>
              </a:lnSpc>
              <a:buFont typeface="Arial"/>
              <a:buChar char="•"/>
            </a:pPr>
            <a:r>
              <a:rPr lang="en-US" sz="211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Record incoming monetary value from retailers, including date and cost.</a:t>
            </a:r>
          </a:p>
          <a:p>
            <a:pPr algn="l">
              <a:lnSpc>
                <a:spcPts val="2955"/>
              </a:lnSpc>
            </a:pPr>
            <a:r>
              <a:rPr lang="en-US" sz="211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Add Outward Transactions:</a:t>
            </a:r>
          </a:p>
          <a:p>
            <a:pPr algn="l" marL="455762" indent="-227881" lvl="1">
              <a:lnSpc>
                <a:spcPts val="2955"/>
              </a:lnSpc>
              <a:buFont typeface="Arial"/>
              <a:buChar char="•"/>
            </a:pPr>
            <a:r>
              <a:rPr lang="en-US" sz="211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Record incoming monetary value to suppliers, including date and cost.</a:t>
            </a:r>
          </a:p>
          <a:p>
            <a:pPr algn="l">
              <a:lnSpc>
                <a:spcPts val="2955"/>
              </a:lnSpc>
            </a:pPr>
            <a:r>
              <a:rPr lang="en-US" sz="211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Transaction History:</a:t>
            </a:r>
          </a:p>
          <a:p>
            <a:pPr algn="l" marL="455762" indent="-227881" lvl="1">
              <a:lnSpc>
                <a:spcPts val="2955"/>
              </a:lnSpc>
              <a:buFont typeface="Arial"/>
              <a:buChar char="•"/>
            </a:pPr>
            <a:r>
              <a:rPr lang="en-US" sz="211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View a chronological log of all transactions with filtering options based on date ranges for easier tracking.</a:t>
            </a:r>
          </a:p>
          <a:p>
            <a:pPr algn="l">
              <a:lnSpc>
                <a:spcPts val="2955"/>
              </a:lnSpc>
            </a:pPr>
            <a:r>
              <a:rPr lang="en-US" sz="2110" b="true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Pending:</a:t>
            </a:r>
          </a:p>
          <a:p>
            <a:pPr algn="l" marL="455762" indent="-227881" lvl="1">
              <a:lnSpc>
                <a:spcPts val="2955"/>
              </a:lnSpc>
              <a:buFont typeface="Arial"/>
              <a:buChar char="•"/>
            </a:pPr>
            <a:r>
              <a:rPr lang="en-US" sz="211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Displays current outstanding balances, showing net debt for both suppliers and retailers in a consolidated view.</a:t>
            </a:r>
          </a:p>
          <a:p>
            <a:pPr algn="l">
              <a:lnSpc>
                <a:spcPts val="2955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2849759" y="2068658"/>
            <a:ext cx="5715721" cy="738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Transactions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250401" y="1875162"/>
            <a:ext cx="844956" cy="844956"/>
          </a:xfrm>
          <a:custGeom>
            <a:avLst/>
            <a:gdLst/>
            <a:ahLst/>
            <a:cxnLst/>
            <a:rect r="r" b="b" t="t" l="l"/>
            <a:pathLst>
              <a:path h="844956" w="844956">
                <a:moveTo>
                  <a:pt x="0" y="0"/>
                </a:moveTo>
                <a:lnTo>
                  <a:pt x="844956" y="0"/>
                </a:lnTo>
                <a:lnTo>
                  <a:pt x="844956" y="844956"/>
                </a:lnTo>
                <a:lnTo>
                  <a:pt x="0" y="844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10725197">
            <a:off x="16836822" y="9133862"/>
            <a:ext cx="844956" cy="844956"/>
          </a:xfrm>
          <a:custGeom>
            <a:avLst/>
            <a:gdLst/>
            <a:ahLst/>
            <a:cxnLst/>
            <a:rect r="r" b="b" t="t" l="l"/>
            <a:pathLst>
              <a:path h="844956" w="844956">
                <a:moveTo>
                  <a:pt x="0" y="0"/>
                </a:moveTo>
                <a:lnTo>
                  <a:pt x="844956" y="0"/>
                </a:lnTo>
                <a:lnTo>
                  <a:pt x="844956" y="844956"/>
                </a:lnTo>
                <a:lnTo>
                  <a:pt x="0" y="8449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-10800000">
            <a:off x="7278138" y="6616473"/>
            <a:ext cx="1477842" cy="1477842"/>
          </a:xfrm>
          <a:custGeom>
            <a:avLst/>
            <a:gdLst/>
            <a:ahLst/>
            <a:cxnLst/>
            <a:rect r="r" b="b" t="t" l="l"/>
            <a:pathLst>
              <a:path h="1477842" w="1477842">
                <a:moveTo>
                  <a:pt x="0" y="0"/>
                </a:moveTo>
                <a:lnTo>
                  <a:pt x="1477842" y="0"/>
                </a:lnTo>
                <a:lnTo>
                  <a:pt x="1477842" y="1477843"/>
                </a:lnTo>
                <a:lnTo>
                  <a:pt x="0" y="147784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067800" y="3680454"/>
            <a:ext cx="888304" cy="888304"/>
          </a:xfrm>
          <a:custGeom>
            <a:avLst/>
            <a:gdLst/>
            <a:ahLst/>
            <a:cxnLst/>
            <a:rect r="r" b="b" t="t" l="l"/>
            <a:pathLst>
              <a:path h="888304" w="888304">
                <a:moveTo>
                  <a:pt x="0" y="0"/>
                </a:moveTo>
                <a:lnTo>
                  <a:pt x="888304" y="0"/>
                </a:lnTo>
                <a:lnTo>
                  <a:pt x="888304" y="888304"/>
                </a:lnTo>
                <a:lnTo>
                  <a:pt x="0" y="8883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-10800000">
            <a:off x="16221378" y="8633700"/>
            <a:ext cx="1477842" cy="1477842"/>
          </a:xfrm>
          <a:custGeom>
            <a:avLst/>
            <a:gdLst/>
            <a:ahLst/>
            <a:cxnLst/>
            <a:rect r="r" b="b" t="t" l="l"/>
            <a:pathLst>
              <a:path h="1477842" w="1477842">
                <a:moveTo>
                  <a:pt x="0" y="0"/>
                </a:moveTo>
                <a:lnTo>
                  <a:pt x="1477842" y="0"/>
                </a:lnTo>
                <a:lnTo>
                  <a:pt x="1477842" y="1477842"/>
                </a:lnTo>
                <a:lnTo>
                  <a:pt x="0" y="14778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0" y="2060379"/>
            <a:ext cx="11513006" cy="8649146"/>
          </a:xfrm>
          <a:custGeom>
            <a:avLst/>
            <a:gdLst/>
            <a:ahLst/>
            <a:cxnLst/>
            <a:rect r="r" b="b" t="t" l="l"/>
            <a:pathLst>
              <a:path h="8649146" w="11513006">
                <a:moveTo>
                  <a:pt x="0" y="0"/>
                </a:moveTo>
                <a:lnTo>
                  <a:pt x="11513006" y="0"/>
                </a:lnTo>
                <a:lnTo>
                  <a:pt x="11513006" y="8649146"/>
                </a:lnTo>
                <a:lnTo>
                  <a:pt x="0" y="86491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2590657" y="5484606"/>
            <a:ext cx="5453071" cy="4761152"/>
            <a:chOff x="0" y="0"/>
            <a:chExt cx="1663179" cy="145214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63179" cy="1452145"/>
            </a:xfrm>
            <a:custGeom>
              <a:avLst/>
              <a:gdLst/>
              <a:ahLst/>
              <a:cxnLst/>
              <a:rect r="r" b="b" t="t" l="l"/>
              <a:pathLst>
                <a:path h="1452145" w="1663179">
                  <a:moveTo>
                    <a:pt x="49691" y="0"/>
                  </a:moveTo>
                  <a:lnTo>
                    <a:pt x="1613489" y="0"/>
                  </a:lnTo>
                  <a:cubicBezTo>
                    <a:pt x="1640932" y="0"/>
                    <a:pt x="1663179" y="22247"/>
                    <a:pt x="1663179" y="49691"/>
                  </a:cubicBezTo>
                  <a:lnTo>
                    <a:pt x="1663179" y="1402454"/>
                  </a:lnTo>
                  <a:cubicBezTo>
                    <a:pt x="1663179" y="1415633"/>
                    <a:pt x="1657944" y="1428272"/>
                    <a:pt x="1648625" y="1437591"/>
                  </a:cubicBezTo>
                  <a:cubicBezTo>
                    <a:pt x="1639307" y="1446910"/>
                    <a:pt x="1626668" y="1452145"/>
                    <a:pt x="1613489" y="1452145"/>
                  </a:cubicBezTo>
                  <a:lnTo>
                    <a:pt x="49691" y="1452145"/>
                  </a:lnTo>
                  <a:cubicBezTo>
                    <a:pt x="22247" y="1452145"/>
                    <a:pt x="0" y="1429898"/>
                    <a:pt x="0" y="1402454"/>
                  </a:cubicBezTo>
                  <a:lnTo>
                    <a:pt x="0" y="49691"/>
                  </a:lnTo>
                  <a:cubicBezTo>
                    <a:pt x="0" y="22247"/>
                    <a:pt x="22247" y="0"/>
                    <a:pt x="49691" y="0"/>
                  </a:cubicBezTo>
                  <a:close/>
                </a:path>
              </a:pathLst>
            </a:custGeom>
            <a:solidFill>
              <a:srgbClr val="1E1E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63179" cy="14902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483731" y="5484606"/>
            <a:ext cx="5453424" cy="4671942"/>
            <a:chOff x="0" y="0"/>
            <a:chExt cx="930981" cy="79757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30981" cy="797571"/>
            </a:xfrm>
            <a:custGeom>
              <a:avLst/>
              <a:gdLst/>
              <a:ahLst/>
              <a:cxnLst/>
              <a:rect r="r" b="b" t="t" l="l"/>
              <a:pathLst>
                <a:path h="797571" w="930981">
                  <a:moveTo>
                    <a:pt x="48268" y="0"/>
                  </a:moveTo>
                  <a:lnTo>
                    <a:pt x="882713" y="0"/>
                  </a:lnTo>
                  <a:cubicBezTo>
                    <a:pt x="895515" y="0"/>
                    <a:pt x="907792" y="5085"/>
                    <a:pt x="916844" y="14137"/>
                  </a:cubicBezTo>
                  <a:cubicBezTo>
                    <a:pt x="925896" y="23189"/>
                    <a:pt x="930981" y="35466"/>
                    <a:pt x="930981" y="48268"/>
                  </a:cubicBezTo>
                  <a:lnTo>
                    <a:pt x="930981" y="749303"/>
                  </a:lnTo>
                  <a:cubicBezTo>
                    <a:pt x="930981" y="775960"/>
                    <a:pt x="909371" y="797571"/>
                    <a:pt x="882713" y="797571"/>
                  </a:cubicBezTo>
                  <a:lnTo>
                    <a:pt x="48268" y="797571"/>
                  </a:lnTo>
                  <a:cubicBezTo>
                    <a:pt x="21610" y="797571"/>
                    <a:pt x="0" y="775960"/>
                    <a:pt x="0" y="749303"/>
                  </a:cubicBezTo>
                  <a:lnTo>
                    <a:pt x="0" y="48268"/>
                  </a:lnTo>
                  <a:cubicBezTo>
                    <a:pt x="0" y="21610"/>
                    <a:pt x="21610" y="0"/>
                    <a:pt x="48268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3410" r="0" b="-1419"/>
              </a:stretch>
            </a:blipFill>
            <a:ln w="85725" cap="rnd">
              <a:solidFill>
                <a:srgbClr val="1E1E3A"/>
              </a:solidFill>
              <a:prstDash val="solid"/>
              <a:round/>
            </a:ln>
          </p:spPr>
        </p:sp>
      </p:grpSp>
      <p:sp>
        <p:nvSpPr>
          <p:cNvPr name="TextBox 17" id="17"/>
          <p:cNvSpPr txBox="true"/>
          <p:nvPr/>
        </p:nvSpPr>
        <p:spPr>
          <a:xfrm rot="0">
            <a:off x="653829" y="487650"/>
            <a:ext cx="13048613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Design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3496328" y="2588744"/>
            <a:ext cx="3945695" cy="3124478"/>
            <a:chOff x="0" y="0"/>
            <a:chExt cx="1486439" cy="11770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86439" cy="1177067"/>
            </a:xfrm>
            <a:custGeom>
              <a:avLst/>
              <a:gdLst/>
              <a:ahLst/>
              <a:cxnLst/>
              <a:rect r="r" b="b" t="t" l="l"/>
              <a:pathLst>
                <a:path h="1177067" w="1486439">
                  <a:moveTo>
                    <a:pt x="68674" y="0"/>
                  </a:moveTo>
                  <a:lnTo>
                    <a:pt x="1417765" y="0"/>
                  </a:lnTo>
                  <a:cubicBezTo>
                    <a:pt x="1455692" y="0"/>
                    <a:pt x="1486439" y="30746"/>
                    <a:pt x="1486439" y="68674"/>
                  </a:cubicBezTo>
                  <a:lnTo>
                    <a:pt x="1486439" y="1108392"/>
                  </a:lnTo>
                  <a:cubicBezTo>
                    <a:pt x="1486439" y="1146320"/>
                    <a:pt x="1455692" y="1177067"/>
                    <a:pt x="1417765" y="1177067"/>
                  </a:cubicBezTo>
                  <a:lnTo>
                    <a:pt x="68674" y="1177067"/>
                  </a:lnTo>
                  <a:cubicBezTo>
                    <a:pt x="30746" y="1177067"/>
                    <a:pt x="0" y="1146320"/>
                    <a:pt x="0" y="1108392"/>
                  </a:cubicBezTo>
                  <a:lnTo>
                    <a:pt x="0" y="68674"/>
                  </a:lnTo>
                  <a:cubicBezTo>
                    <a:pt x="0" y="30746"/>
                    <a:pt x="30746" y="0"/>
                    <a:pt x="68674" y="0"/>
                  </a:cubicBezTo>
                  <a:close/>
                </a:path>
              </a:pathLst>
            </a:custGeom>
            <a:solidFill>
              <a:srgbClr val="1E1E3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86439" cy="12151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true" flipV="false" rot="0">
            <a:off x="13080090" y="2060379"/>
            <a:ext cx="876183" cy="1194116"/>
          </a:xfrm>
          <a:custGeom>
            <a:avLst/>
            <a:gdLst/>
            <a:ahLst/>
            <a:cxnLst/>
            <a:rect r="r" b="b" t="t" l="l"/>
            <a:pathLst>
              <a:path h="1194116" w="876183">
                <a:moveTo>
                  <a:pt x="876183" y="0"/>
                </a:moveTo>
                <a:lnTo>
                  <a:pt x="0" y="0"/>
                </a:lnTo>
                <a:lnTo>
                  <a:pt x="0" y="1194117"/>
                </a:lnTo>
                <a:lnTo>
                  <a:pt x="876183" y="1194117"/>
                </a:lnTo>
                <a:lnTo>
                  <a:pt x="87618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3496328" y="2588744"/>
            <a:ext cx="3945695" cy="3124478"/>
            <a:chOff x="0" y="0"/>
            <a:chExt cx="831995" cy="65883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31995" cy="658832"/>
            </a:xfrm>
            <a:custGeom>
              <a:avLst/>
              <a:gdLst/>
              <a:ahLst/>
              <a:cxnLst/>
              <a:rect r="r" b="b" t="t" l="l"/>
              <a:pathLst>
                <a:path h="658832" w="831995">
                  <a:moveTo>
                    <a:pt x="66712" y="0"/>
                  </a:moveTo>
                  <a:lnTo>
                    <a:pt x="765283" y="0"/>
                  </a:lnTo>
                  <a:cubicBezTo>
                    <a:pt x="802127" y="0"/>
                    <a:pt x="831995" y="29868"/>
                    <a:pt x="831995" y="66712"/>
                  </a:cubicBezTo>
                  <a:lnTo>
                    <a:pt x="831995" y="592120"/>
                  </a:lnTo>
                  <a:cubicBezTo>
                    <a:pt x="831995" y="628964"/>
                    <a:pt x="802127" y="658832"/>
                    <a:pt x="765283" y="658832"/>
                  </a:cubicBezTo>
                  <a:lnTo>
                    <a:pt x="66712" y="658832"/>
                  </a:lnTo>
                  <a:cubicBezTo>
                    <a:pt x="29868" y="658832"/>
                    <a:pt x="0" y="628964"/>
                    <a:pt x="0" y="592120"/>
                  </a:cubicBezTo>
                  <a:lnTo>
                    <a:pt x="0" y="66712"/>
                  </a:lnTo>
                  <a:cubicBezTo>
                    <a:pt x="0" y="29868"/>
                    <a:pt x="29868" y="0"/>
                    <a:pt x="66712" y="0"/>
                  </a:cubicBezTo>
                  <a:close/>
                </a:path>
              </a:pathLst>
            </a:custGeom>
            <a:blipFill>
              <a:blip r:embed="rId8"/>
              <a:stretch>
                <a:fillRect l="-2615" t="0" r="-2615" b="0"/>
              </a:stretch>
            </a:blipFill>
            <a:ln w="85725" cap="rnd">
              <a:solidFill>
                <a:srgbClr val="1E1E3A"/>
              </a:solidFill>
              <a:prstDash val="solid"/>
              <a:round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3339263" y="4424232"/>
            <a:ext cx="7677745" cy="4526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Model View Architecture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Multiple views for common data access</a:t>
            </a:r>
          </a:p>
          <a:p>
            <a:pPr algn="l">
              <a:lnSpc>
                <a:spcPts val="391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Object Oriented Design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Encapsulated, modular, and reusable classes</a:t>
            </a:r>
          </a:p>
          <a:p>
            <a:pPr algn="l">
              <a:lnSpc>
                <a:spcPts val="3919"/>
              </a:lnSpc>
            </a:pPr>
          </a:p>
          <a:p>
            <a:pPr algn="l" marL="647694" indent="-323847" lvl="1">
              <a:lnSpc>
                <a:spcPts val="4199"/>
              </a:lnSpc>
              <a:buFont typeface="Arial"/>
              <a:buChar char="•"/>
            </a:pPr>
            <a:r>
              <a:rPr lang="en-US" b="true" sz="2999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Page-wise Views and Controllers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 Separate logic for each feature page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5062130" y="7993263"/>
            <a:ext cx="9525" cy="490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FC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93942" y="105407"/>
            <a:ext cx="3543213" cy="1630273"/>
            <a:chOff x="0" y="0"/>
            <a:chExt cx="4724284" cy="2173698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028063" y="122691"/>
              <a:ext cx="2696221" cy="1969919"/>
              <a:chOff x="0" y="0"/>
              <a:chExt cx="571930" cy="41786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71930" cy="417865"/>
              </a:xfrm>
              <a:custGeom>
                <a:avLst/>
                <a:gdLst/>
                <a:ahLst/>
                <a:cxnLst/>
                <a:rect r="r" b="b" t="t" l="l"/>
                <a:pathLst>
                  <a:path h="417865" w="571930">
                    <a:moveTo>
                      <a:pt x="53477" y="0"/>
                    </a:moveTo>
                    <a:lnTo>
                      <a:pt x="518453" y="0"/>
                    </a:lnTo>
                    <a:cubicBezTo>
                      <a:pt x="532636" y="0"/>
                      <a:pt x="546238" y="5634"/>
                      <a:pt x="556267" y="15663"/>
                    </a:cubicBezTo>
                    <a:cubicBezTo>
                      <a:pt x="566296" y="25692"/>
                      <a:pt x="571930" y="39294"/>
                      <a:pt x="571930" y="53477"/>
                    </a:cubicBezTo>
                    <a:lnTo>
                      <a:pt x="571930" y="364387"/>
                    </a:lnTo>
                    <a:cubicBezTo>
                      <a:pt x="571930" y="393922"/>
                      <a:pt x="547987" y="417865"/>
                      <a:pt x="518453" y="417865"/>
                    </a:cubicBezTo>
                    <a:lnTo>
                      <a:pt x="53477" y="417865"/>
                    </a:lnTo>
                    <a:cubicBezTo>
                      <a:pt x="39294" y="417865"/>
                      <a:pt x="25692" y="412231"/>
                      <a:pt x="15663" y="402202"/>
                    </a:cubicBezTo>
                    <a:cubicBezTo>
                      <a:pt x="5634" y="392173"/>
                      <a:pt x="0" y="378571"/>
                      <a:pt x="0" y="364387"/>
                    </a:cubicBezTo>
                    <a:lnTo>
                      <a:pt x="0" y="53477"/>
                    </a:lnTo>
                    <a:cubicBezTo>
                      <a:pt x="0" y="39294"/>
                      <a:pt x="5634" y="25692"/>
                      <a:pt x="15663" y="15663"/>
                    </a:cubicBezTo>
                    <a:cubicBezTo>
                      <a:pt x="25692" y="5634"/>
                      <a:pt x="39294" y="0"/>
                      <a:pt x="53477" y="0"/>
                    </a:cubicBezTo>
                    <a:close/>
                  </a:path>
                </a:pathLst>
              </a:custGeom>
              <a:solidFill>
                <a:srgbClr val="FCFCFC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571930" cy="45596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2402089" y="0"/>
              <a:ext cx="2173698" cy="2173698"/>
            </a:xfrm>
            <a:custGeom>
              <a:avLst/>
              <a:gdLst/>
              <a:ahLst/>
              <a:cxnLst/>
              <a:rect r="r" b="b" t="t" l="l"/>
              <a:pathLst>
                <a:path h="2173698" w="2173698">
                  <a:moveTo>
                    <a:pt x="0" y="0"/>
                  </a:moveTo>
                  <a:lnTo>
                    <a:pt x="2173698" y="0"/>
                  </a:lnTo>
                  <a:lnTo>
                    <a:pt x="2173698" y="2173698"/>
                  </a:lnTo>
                  <a:lnTo>
                    <a:pt x="0" y="2173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121540"/>
              <a:ext cx="2402089" cy="1971070"/>
              <a:chOff x="0" y="0"/>
              <a:chExt cx="509538" cy="418109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509538" cy="418109"/>
              </a:xfrm>
              <a:custGeom>
                <a:avLst/>
                <a:gdLst/>
                <a:ahLst/>
                <a:cxnLst/>
                <a:rect r="r" b="b" t="t" l="l"/>
                <a:pathLst>
                  <a:path h="418109" w="509538">
                    <a:moveTo>
                      <a:pt x="60026" y="0"/>
                    </a:moveTo>
                    <a:lnTo>
                      <a:pt x="449512" y="0"/>
                    </a:lnTo>
                    <a:cubicBezTo>
                      <a:pt x="482664" y="0"/>
                      <a:pt x="509538" y="26874"/>
                      <a:pt x="509538" y="60026"/>
                    </a:cubicBezTo>
                    <a:lnTo>
                      <a:pt x="509538" y="358083"/>
                    </a:lnTo>
                    <a:cubicBezTo>
                      <a:pt x="509538" y="391235"/>
                      <a:pt x="482664" y="418109"/>
                      <a:pt x="449512" y="418109"/>
                    </a:cubicBezTo>
                    <a:lnTo>
                      <a:pt x="60026" y="418109"/>
                    </a:lnTo>
                    <a:cubicBezTo>
                      <a:pt x="26874" y="418109"/>
                      <a:pt x="0" y="391235"/>
                      <a:pt x="0" y="358083"/>
                    </a:cubicBezTo>
                    <a:lnTo>
                      <a:pt x="0" y="60026"/>
                    </a:lnTo>
                    <a:cubicBezTo>
                      <a:pt x="0" y="26874"/>
                      <a:pt x="26874" y="0"/>
                      <a:pt x="60026" y="0"/>
                    </a:cubicBezTo>
                    <a:close/>
                  </a:path>
                </a:pathLst>
              </a:custGeom>
              <a:solidFill>
                <a:srgbClr val="FDA429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509538" cy="45620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395693" y="573946"/>
              <a:ext cx="1877154" cy="1111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Master</a:t>
              </a:r>
            </a:p>
            <a:p>
              <a:pPr algn="l">
                <a:lnSpc>
                  <a:spcPts val="3321"/>
                </a:lnSpc>
              </a:pPr>
              <a:r>
                <a:rPr lang="en-US" sz="2722">
                  <a:solidFill>
                    <a:srgbClr val="1E1E3A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Invoice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6081021" y="1856112"/>
            <a:ext cx="1097115" cy="1495216"/>
          </a:xfrm>
          <a:custGeom>
            <a:avLst/>
            <a:gdLst/>
            <a:ahLst/>
            <a:cxnLst/>
            <a:rect r="r" b="b" t="t" l="l"/>
            <a:pathLst>
              <a:path h="1495216" w="1097115">
                <a:moveTo>
                  <a:pt x="0" y="0"/>
                </a:moveTo>
                <a:lnTo>
                  <a:pt x="1097114" y="0"/>
                </a:lnTo>
                <a:lnTo>
                  <a:pt x="1097114" y="1495216"/>
                </a:lnTo>
                <a:lnTo>
                  <a:pt x="0" y="14952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02664" y="2706590"/>
            <a:ext cx="5935286" cy="7227485"/>
            <a:chOff x="0" y="0"/>
            <a:chExt cx="1650397" cy="20097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50397" cy="2009713"/>
            </a:xfrm>
            <a:custGeom>
              <a:avLst/>
              <a:gdLst/>
              <a:ahLst/>
              <a:cxnLst/>
              <a:rect r="r" b="b" t="t" l="l"/>
              <a:pathLst>
                <a:path h="2009713" w="1650397">
                  <a:moveTo>
                    <a:pt x="45654" y="0"/>
                  </a:moveTo>
                  <a:lnTo>
                    <a:pt x="1604744" y="0"/>
                  </a:lnTo>
                  <a:cubicBezTo>
                    <a:pt x="1616852" y="0"/>
                    <a:pt x="1628464" y="4810"/>
                    <a:pt x="1637026" y="13372"/>
                  </a:cubicBezTo>
                  <a:cubicBezTo>
                    <a:pt x="1645587" y="21933"/>
                    <a:pt x="1650397" y="33546"/>
                    <a:pt x="1650397" y="45654"/>
                  </a:cubicBezTo>
                  <a:lnTo>
                    <a:pt x="1650397" y="1964059"/>
                  </a:lnTo>
                  <a:cubicBezTo>
                    <a:pt x="1650397" y="1989273"/>
                    <a:pt x="1629957" y="2009713"/>
                    <a:pt x="1604744" y="2009713"/>
                  </a:cubicBezTo>
                  <a:lnTo>
                    <a:pt x="45654" y="2009713"/>
                  </a:lnTo>
                  <a:cubicBezTo>
                    <a:pt x="20440" y="2009713"/>
                    <a:pt x="0" y="1989273"/>
                    <a:pt x="0" y="1964059"/>
                  </a:cubicBezTo>
                  <a:lnTo>
                    <a:pt x="0" y="45654"/>
                  </a:lnTo>
                  <a:cubicBezTo>
                    <a:pt x="0" y="20440"/>
                    <a:pt x="20440" y="0"/>
                    <a:pt x="45654" y="0"/>
                  </a:cubicBezTo>
                  <a:close/>
                </a:path>
              </a:pathLst>
            </a:custGeom>
            <a:solidFill>
              <a:srgbClr val="1E1E3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650397" cy="20478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49800" y="2775658"/>
            <a:ext cx="5693285" cy="6795305"/>
            <a:chOff x="0" y="0"/>
            <a:chExt cx="1583105" cy="188953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83105" cy="1889539"/>
            </a:xfrm>
            <a:custGeom>
              <a:avLst/>
              <a:gdLst/>
              <a:ahLst/>
              <a:cxnLst/>
              <a:rect r="r" b="b" t="t" l="l"/>
              <a:pathLst>
                <a:path h="1889539" w="1583105">
                  <a:moveTo>
                    <a:pt x="47594" y="0"/>
                  </a:moveTo>
                  <a:lnTo>
                    <a:pt x="1535511" y="0"/>
                  </a:lnTo>
                  <a:cubicBezTo>
                    <a:pt x="1561797" y="0"/>
                    <a:pt x="1583105" y="21309"/>
                    <a:pt x="1583105" y="47594"/>
                  </a:cubicBezTo>
                  <a:lnTo>
                    <a:pt x="1583105" y="1841945"/>
                  </a:lnTo>
                  <a:cubicBezTo>
                    <a:pt x="1583105" y="1868230"/>
                    <a:pt x="1561797" y="1889539"/>
                    <a:pt x="1535511" y="1889539"/>
                  </a:cubicBezTo>
                  <a:lnTo>
                    <a:pt x="47594" y="1889539"/>
                  </a:lnTo>
                  <a:cubicBezTo>
                    <a:pt x="21309" y="1889539"/>
                    <a:pt x="0" y="1868230"/>
                    <a:pt x="0" y="1841945"/>
                  </a:cubicBezTo>
                  <a:lnTo>
                    <a:pt x="0" y="47594"/>
                  </a:lnTo>
                  <a:cubicBezTo>
                    <a:pt x="0" y="21309"/>
                    <a:pt x="21309" y="0"/>
                    <a:pt x="47594" y="0"/>
                  </a:cubicBezTo>
                  <a:close/>
                </a:path>
              </a:pathLst>
            </a:custGeom>
            <a:solidFill>
              <a:srgbClr val="FCFCFC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83105" cy="19276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97431" y="3110978"/>
            <a:ext cx="1332378" cy="1878995"/>
          </a:xfrm>
          <a:custGeom>
            <a:avLst/>
            <a:gdLst/>
            <a:ahLst/>
            <a:cxnLst/>
            <a:rect r="r" b="b" t="t" l="l"/>
            <a:pathLst>
              <a:path h="1878995" w="1332378">
                <a:moveTo>
                  <a:pt x="0" y="0"/>
                </a:moveTo>
                <a:lnTo>
                  <a:pt x="1332379" y="0"/>
                </a:lnTo>
                <a:lnTo>
                  <a:pt x="1332379" y="1878995"/>
                </a:lnTo>
                <a:lnTo>
                  <a:pt x="0" y="18789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21522" y="2995833"/>
            <a:ext cx="3749840" cy="2109285"/>
          </a:xfrm>
          <a:custGeom>
            <a:avLst/>
            <a:gdLst/>
            <a:ahLst/>
            <a:cxnLst/>
            <a:rect r="r" b="b" t="t" l="l"/>
            <a:pathLst>
              <a:path h="2109285" w="3749840">
                <a:moveTo>
                  <a:pt x="0" y="0"/>
                </a:moveTo>
                <a:lnTo>
                  <a:pt x="3749840" y="0"/>
                </a:lnTo>
                <a:lnTo>
                  <a:pt x="3749840" y="2109285"/>
                </a:lnTo>
                <a:lnTo>
                  <a:pt x="0" y="21092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426487" y="2897931"/>
            <a:ext cx="2010454" cy="2305090"/>
          </a:xfrm>
          <a:custGeom>
            <a:avLst/>
            <a:gdLst/>
            <a:ahLst/>
            <a:cxnLst/>
            <a:rect r="r" b="b" t="t" l="l"/>
            <a:pathLst>
              <a:path h="2305090" w="2010454">
                <a:moveTo>
                  <a:pt x="0" y="0"/>
                </a:moveTo>
                <a:lnTo>
                  <a:pt x="2010455" y="0"/>
                </a:lnTo>
                <a:lnTo>
                  <a:pt x="2010455" y="2305090"/>
                </a:lnTo>
                <a:lnTo>
                  <a:pt x="0" y="2305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92656" y="7356043"/>
            <a:ext cx="1879335" cy="2062370"/>
          </a:xfrm>
          <a:custGeom>
            <a:avLst/>
            <a:gdLst/>
            <a:ahLst/>
            <a:cxnLst/>
            <a:rect r="r" b="b" t="t" l="l"/>
            <a:pathLst>
              <a:path h="2062370" w="1879335">
                <a:moveTo>
                  <a:pt x="0" y="0"/>
                </a:moveTo>
                <a:lnTo>
                  <a:pt x="1879335" y="0"/>
                </a:lnTo>
                <a:lnTo>
                  <a:pt x="1879335" y="2062370"/>
                </a:lnTo>
                <a:lnTo>
                  <a:pt x="0" y="2062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57377" y="5352528"/>
            <a:ext cx="3874338" cy="1641565"/>
          </a:xfrm>
          <a:custGeom>
            <a:avLst/>
            <a:gdLst/>
            <a:ahLst/>
            <a:cxnLst/>
            <a:rect r="r" b="b" t="t" l="l"/>
            <a:pathLst>
              <a:path h="1641565" w="3874338">
                <a:moveTo>
                  <a:pt x="0" y="0"/>
                </a:moveTo>
                <a:lnTo>
                  <a:pt x="3874338" y="0"/>
                </a:lnTo>
                <a:lnTo>
                  <a:pt x="3874338" y="1641565"/>
                </a:lnTo>
                <a:lnTo>
                  <a:pt x="0" y="1641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24271" r="0" b="-23238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274931" y="7478416"/>
            <a:ext cx="3019474" cy="1422015"/>
          </a:xfrm>
          <a:custGeom>
            <a:avLst/>
            <a:gdLst/>
            <a:ahLst/>
            <a:cxnLst/>
            <a:rect r="r" b="b" t="t" l="l"/>
            <a:pathLst>
              <a:path h="1422015" w="3019474">
                <a:moveTo>
                  <a:pt x="0" y="0"/>
                </a:moveTo>
                <a:lnTo>
                  <a:pt x="3019474" y="0"/>
                </a:lnTo>
                <a:lnTo>
                  <a:pt x="3019474" y="1422015"/>
                </a:lnTo>
                <a:lnTo>
                  <a:pt x="0" y="142201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25254" y="487650"/>
            <a:ext cx="13048613" cy="1368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1E1E3A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Implementation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7825835" y="2300293"/>
            <a:ext cx="10111319" cy="7687617"/>
            <a:chOff x="0" y="0"/>
            <a:chExt cx="2663064" cy="20247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663064" cy="2024722"/>
            </a:xfrm>
            <a:custGeom>
              <a:avLst/>
              <a:gdLst/>
              <a:ahLst/>
              <a:cxnLst/>
              <a:rect r="r" b="b" t="t" l="l"/>
              <a:pathLst>
                <a:path h="2024722" w="2663064">
                  <a:moveTo>
                    <a:pt x="15313" y="0"/>
                  </a:moveTo>
                  <a:lnTo>
                    <a:pt x="2647750" y="0"/>
                  </a:lnTo>
                  <a:cubicBezTo>
                    <a:pt x="2651812" y="0"/>
                    <a:pt x="2655707" y="1613"/>
                    <a:pt x="2658578" y="4485"/>
                  </a:cubicBezTo>
                  <a:cubicBezTo>
                    <a:pt x="2661450" y="7357"/>
                    <a:pt x="2663064" y="11252"/>
                    <a:pt x="2663064" y="15313"/>
                  </a:cubicBezTo>
                  <a:lnTo>
                    <a:pt x="2663064" y="2009409"/>
                  </a:lnTo>
                  <a:cubicBezTo>
                    <a:pt x="2663064" y="2013470"/>
                    <a:pt x="2661450" y="2017365"/>
                    <a:pt x="2658578" y="2020237"/>
                  </a:cubicBezTo>
                  <a:cubicBezTo>
                    <a:pt x="2655707" y="2023109"/>
                    <a:pt x="2651812" y="2024722"/>
                    <a:pt x="2647750" y="2024722"/>
                  </a:cubicBezTo>
                  <a:lnTo>
                    <a:pt x="15313" y="2024722"/>
                  </a:lnTo>
                  <a:cubicBezTo>
                    <a:pt x="11252" y="2024722"/>
                    <a:pt x="7357" y="2023109"/>
                    <a:pt x="4485" y="2020237"/>
                  </a:cubicBezTo>
                  <a:cubicBezTo>
                    <a:pt x="1613" y="2017365"/>
                    <a:pt x="0" y="2013470"/>
                    <a:pt x="0" y="2009409"/>
                  </a:cubicBezTo>
                  <a:lnTo>
                    <a:pt x="0" y="15313"/>
                  </a:lnTo>
                  <a:cubicBezTo>
                    <a:pt x="0" y="11252"/>
                    <a:pt x="1613" y="7357"/>
                    <a:pt x="4485" y="4485"/>
                  </a:cubicBezTo>
                  <a:cubicBezTo>
                    <a:pt x="7357" y="1613"/>
                    <a:pt x="11252" y="0"/>
                    <a:pt x="15313" y="0"/>
                  </a:cubicBezTo>
                  <a:close/>
                </a:path>
              </a:pathLst>
            </a:custGeom>
            <a:solidFill>
              <a:srgbClr val="FCCC38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2663064" cy="20723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6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113076" y="2143996"/>
            <a:ext cx="9568183" cy="75557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</a:p>
          <a:p>
            <a:pPr algn="l">
              <a:lnSpc>
                <a:spcPts val="4298"/>
              </a:lnSpc>
            </a:pPr>
            <a:r>
              <a:rPr lang="en-US" b="true" sz="3070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🖥 Frontend :</a:t>
            </a:r>
          </a:p>
          <a:p>
            <a:pPr algn="l" marL="507270" indent="-253635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Built using HTML, CSS, and JavaScript for a responsive and interactive user interface.</a:t>
            </a:r>
          </a:p>
          <a:p>
            <a:pPr algn="l">
              <a:lnSpc>
                <a:spcPts val="4298"/>
              </a:lnSpc>
            </a:pPr>
            <a:r>
              <a:rPr lang="en-US" sz="3070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⚙️ </a:t>
            </a:r>
            <a:r>
              <a:rPr lang="en-US" b="true" sz="3070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Backend :</a:t>
            </a:r>
          </a:p>
          <a:p>
            <a:pPr algn="l" marL="507270" indent="-253635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Developed with Django (Python), following OOP-inspired modular architecture for maintainable and scalable server-side logic.</a:t>
            </a:r>
          </a:p>
          <a:p>
            <a:pPr algn="l">
              <a:lnSpc>
                <a:spcPts val="4298"/>
              </a:lnSpc>
            </a:pPr>
            <a:r>
              <a:rPr lang="en-US" b="true" sz="3070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📜 Database :</a:t>
            </a:r>
          </a:p>
          <a:p>
            <a:pPr algn="l" marL="507270" indent="-253635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Utilizes SQLite3, a lightweight and fast database, ideal for local development and testing.</a:t>
            </a:r>
          </a:p>
          <a:p>
            <a:pPr algn="l">
              <a:lnSpc>
                <a:spcPts val="4298"/>
              </a:lnSpc>
            </a:pPr>
            <a:r>
              <a:rPr lang="en-US" b="true" sz="3070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📈 Graphs &amp; Visualization :</a:t>
            </a:r>
          </a:p>
          <a:p>
            <a:pPr algn="l" marL="507270" indent="-253635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Integrated Chart.js to show data through dynamic charts and graphs.</a:t>
            </a:r>
          </a:p>
          <a:p>
            <a:pPr algn="l">
              <a:lnSpc>
                <a:spcPts val="4298"/>
              </a:lnSpc>
            </a:pPr>
            <a:r>
              <a:rPr lang="en-US" b="true" sz="3070">
                <a:solidFill>
                  <a:srgbClr val="1E1E3A"/>
                </a:solidFill>
                <a:latin typeface="Cocomat Pro Bold"/>
                <a:ea typeface="Cocomat Pro Bold"/>
                <a:cs typeface="Cocomat Pro Bold"/>
                <a:sym typeface="Cocomat Pro Bold"/>
              </a:rPr>
              <a:t>🪪 Authentication :</a:t>
            </a:r>
          </a:p>
          <a:p>
            <a:pPr algn="l" marL="507270" indent="-253635" lvl="1">
              <a:lnSpc>
                <a:spcPts val="3289"/>
              </a:lnSpc>
              <a:buFont typeface="Arial"/>
              <a:buChar char="•"/>
            </a:pPr>
            <a:r>
              <a:rPr lang="en-US" sz="2349">
                <a:solidFill>
                  <a:srgbClr val="1E1E3A"/>
                </a:solidFill>
                <a:latin typeface="Cocomat Pro"/>
                <a:ea typeface="Cocomat Pro"/>
                <a:cs typeface="Cocomat Pro"/>
                <a:sym typeface="Cocomat Pro"/>
              </a:rPr>
              <a:t>Secure authentication via Google SMTP, used for email-based verification and notifications (e.g., OTP systems).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DAGkmSjYCEs</dc:identifier>
  <dcterms:modified xsi:type="dcterms:W3CDTF">2011-08-01T06:04:30Z</dcterms:modified>
  <cp:revision>1</cp:revision>
  <dc:title>Master Invoice</dc:title>
</cp:coreProperties>
</file>